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256" r:id="rId5"/>
    <p:sldId id="257" r:id="rId6"/>
    <p:sldId id="274" r:id="rId7"/>
    <p:sldId id="258" r:id="rId8"/>
    <p:sldId id="279" r:id="rId9"/>
    <p:sldId id="280" r:id="rId10"/>
    <p:sldId id="281" r:id="rId11"/>
    <p:sldId id="261" r:id="rId12"/>
    <p:sldId id="262" r:id="rId13"/>
    <p:sldId id="263" r:id="rId14"/>
    <p:sldId id="264" r:id="rId15"/>
    <p:sldId id="266" r:id="rId16"/>
    <p:sldId id="272" r:id="rId17"/>
    <p:sldId id="265" r:id="rId18"/>
    <p:sldId id="267" r:id="rId19"/>
    <p:sldId id="270" r:id="rId20"/>
    <p:sldId id="268"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EF728-1AE9-3D3B-347A-D3CE7817D883}" v="13" dt="2023-03-02T13:55:50.081"/>
    <p1510:client id="{C6F4A204-1365-4A3D-88FE-3CA651E610A2}" v="5" dt="2020-08-13T13:45:00.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7" d="100"/>
          <a:sy n="117" d="100"/>
        </p:scale>
        <p:origin x="-21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Richardson" userId="S::ben.richardson@reachhousing.com::4fc64d48-ba2a-4189-9c4a-76c626bd2c51" providerId="AD" clId="Web-{5A0EF728-1AE9-3D3B-347A-D3CE7817D883}"/>
    <pc:docChg chg="modSld">
      <pc:chgData name="Ben Richardson" userId="S::ben.richardson@reachhousing.com::4fc64d48-ba2a-4189-9c4a-76c626bd2c51" providerId="AD" clId="Web-{5A0EF728-1AE9-3D3B-347A-D3CE7817D883}" dt="2023-03-02T13:55:50.081" v="11" actId="20577"/>
      <pc:docMkLst>
        <pc:docMk/>
      </pc:docMkLst>
      <pc:sldChg chg="modSp">
        <pc:chgData name="Ben Richardson" userId="S::ben.richardson@reachhousing.com::4fc64d48-ba2a-4189-9c4a-76c626bd2c51" providerId="AD" clId="Web-{5A0EF728-1AE9-3D3B-347A-D3CE7817D883}" dt="2023-03-02T13:55:50.081" v="11" actId="20577"/>
        <pc:sldMkLst>
          <pc:docMk/>
          <pc:sldMk cId="1386817564" sldId="256"/>
        </pc:sldMkLst>
        <pc:spChg chg="mod">
          <ac:chgData name="Ben Richardson" userId="S::ben.richardson@reachhousing.com::4fc64d48-ba2a-4189-9c4a-76c626bd2c51" providerId="AD" clId="Web-{5A0EF728-1AE9-3D3B-347A-D3CE7817D883}" dt="2023-03-02T13:55:50.081" v="11" actId="20577"/>
          <ac:spMkLst>
            <pc:docMk/>
            <pc:sldMk cId="1386817564" sldId="256"/>
            <ac:spMk id="2" creationId="{00000000-0000-0000-0000-000000000000}"/>
          </ac:spMkLst>
        </pc:spChg>
        <pc:spChg chg="mod">
          <ac:chgData name="Ben Richardson" userId="S::ben.richardson@reachhousing.com::4fc64d48-ba2a-4189-9c4a-76c626bd2c51" providerId="AD" clId="Web-{5A0EF728-1AE9-3D3B-347A-D3CE7817D883}" dt="2023-03-02T13:54:51.611" v="7" actId="20577"/>
          <ac:spMkLst>
            <pc:docMk/>
            <pc:sldMk cId="1386817564" sldId="256"/>
            <ac:spMk id="3" creationId="{00000000-0000-0000-0000-000000000000}"/>
          </ac:spMkLst>
        </pc:spChg>
      </pc:sldChg>
    </pc:docChg>
  </pc:docChgLst>
  <pc:docChgLst>
    <pc:chgData name="Sara Miller" userId="16bd3174-1bdb-49bb-972b-942308ef53bf" providerId="ADAL" clId="{ADFE183C-27F8-4BF9-9B92-007F8BC4E72A}"/>
    <pc:docChg chg="undo custSel delSld modSld">
      <pc:chgData name="Sara Miller" userId="16bd3174-1bdb-49bb-972b-942308ef53bf" providerId="ADAL" clId="{ADFE183C-27F8-4BF9-9B92-007F8BC4E72A}" dt="2020-08-14T09:53:42.066" v="521" actId="1076"/>
      <pc:docMkLst>
        <pc:docMk/>
      </pc:docMkLst>
      <pc:sldChg chg="addSp delSp modSp mod">
        <pc:chgData name="Sara Miller" userId="16bd3174-1bdb-49bb-972b-942308ef53bf" providerId="ADAL" clId="{ADFE183C-27F8-4BF9-9B92-007F8BC4E72A}" dt="2020-08-14T08:57:18.281" v="42" actId="1076"/>
        <pc:sldMkLst>
          <pc:docMk/>
          <pc:sldMk cId="1386817564" sldId="256"/>
        </pc:sldMkLst>
        <pc:picChg chg="del">
          <ac:chgData name="Sara Miller" userId="16bd3174-1bdb-49bb-972b-942308ef53bf" providerId="ADAL" clId="{ADFE183C-27F8-4BF9-9B92-007F8BC4E72A}" dt="2020-08-14T08:56:59.722" v="40" actId="478"/>
          <ac:picMkLst>
            <pc:docMk/>
            <pc:sldMk cId="1386817564" sldId="256"/>
            <ac:picMk id="4" creationId="{00000000-0000-0000-0000-000000000000}"/>
          </ac:picMkLst>
        </pc:picChg>
        <pc:picChg chg="add mod">
          <ac:chgData name="Sara Miller" userId="16bd3174-1bdb-49bb-972b-942308ef53bf" providerId="ADAL" clId="{ADFE183C-27F8-4BF9-9B92-007F8BC4E72A}" dt="2020-08-14T08:57:18.281" v="42" actId="1076"/>
          <ac:picMkLst>
            <pc:docMk/>
            <pc:sldMk cId="1386817564" sldId="256"/>
            <ac:picMk id="5" creationId="{5DF30041-6419-4A8E-B356-41D0B9E25954}"/>
          </ac:picMkLst>
        </pc:picChg>
      </pc:sldChg>
      <pc:sldChg chg="addSp delSp modSp mod">
        <pc:chgData name="Sara Miller" userId="16bd3174-1bdb-49bb-972b-942308ef53bf" providerId="ADAL" clId="{ADFE183C-27F8-4BF9-9B92-007F8BC4E72A}" dt="2020-08-14T08:57:51.976" v="50" actId="1076"/>
        <pc:sldMkLst>
          <pc:docMk/>
          <pc:sldMk cId="1577846274" sldId="258"/>
        </pc:sldMkLst>
        <pc:picChg chg="add mod">
          <ac:chgData name="Sara Miller" userId="16bd3174-1bdb-49bb-972b-942308ef53bf" providerId="ADAL" clId="{ADFE183C-27F8-4BF9-9B92-007F8BC4E72A}" dt="2020-08-14T08:57:51.976" v="50" actId="1076"/>
          <ac:picMkLst>
            <pc:docMk/>
            <pc:sldMk cId="1577846274" sldId="258"/>
            <ac:picMk id="2" creationId="{90BA995B-B70E-4860-89B9-927DF7D0C1CF}"/>
          </ac:picMkLst>
        </pc:picChg>
        <pc:picChg chg="del">
          <ac:chgData name="Sara Miller" userId="16bd3174-1bdb-49bb-972b-942308ef53bf" providerId="ADAL" clId="{ADFE183C-27F8-4BF9-9B92-007F8BC4E72A}" dt="2020-08-14T08:57:39.307" v="44" actId="478"/>
          <ac:picMkLst>
            <pc:docMk/>
            <pc:sldMk cId="1577846274" sldId="258"/>
            <ac:picMk id="6" creationId="{00000000-0000-0000-0000-000000000000}"/>
          </ac:picMkLst>
        </pc:picChg>
        <pc:picChg chg="del">
          <ac:chgData name="Sara Miller" userId="16bd3174-1bdb-49bb-972b-942308ef53bf" providerId="ADAL" clId="{ADFE183C-27F8-4BF9-9B92-007F8BC4E72A}" dt="2020-08-14T08:57:38.417" v="43" actId="478"/>
          <ac:picMkLst>
            <pc:docMk/>
            <pc:sldMk cId="1577846274" sldId="258"/>
            <ac:picMk id="7" creationId="{00000000-0000-0000-0000-000000000000}"/>
          </ac:picMkLst>
        </pc:picChg>
        <pc:picChg chg="add mod">
          <ac:chgData name="Sara Miller" userId="16bd3174-1bdb-49bb-972b-942308ef53bf" providerId="ADAL" clId="{ADFE183C-27F8-4BF9-9B92-007F8BC4E72A}" dt="2020-08-14T08:57:47.071" v="48" actId="1076"/>
          <ac:picMkLst>
            <pc:docMk/>
            <pc:sldMk cId="1577846274" sldId="258"/>
            <ac:picMk id="9" creationId="{6309F4A5-019F-4A94-96C5-62FCDB977594}"/>
          </ac:picMkLst>
        </pc:picChg>
      </pc:sldChg>
      <pc:sldChg chg="addSp delSp modSp mod">
        <pc:chgData name="Sara Miller" userId="16bd3174-1bdb-49bb-972b-942308ef53bf" providerId="ADAL" clId="{ADFE183C-27F8-4BF9-9B92-007F8BC4E72A}" dt="2020-08-14T09:53:42.066" v="521" actId="1076"/>
        <pc:sldMkLst>
          <pc:docMk/>
          <pc:sldMk cId="1738110147" sldId="261"/>
        </pc:sldMkLst>
        <pc:spChg chg="mod">
          <ac:chgData name="Sara Miller" userId="16bd3174-1bdb-49bb-972b-942308ef53bf" providerId="ADAL" clId="{ADFE183C-27F8-4BF9-9B92-007F8BC4E72A}" dt="2020-08-14T08:56:39.977" v="33" actId="14100"/>
          <ac:spMkLst>
            <pc:docMk/>
            <pc:sldMk cId="1738110147" sldId="261"/>
            <ac:spMk id="3" creationId="{00000000-0000-0000-0000-000000000000}"/>
          </ac:spMkLst>
        </pc:spChg>
        <pc:picChg chg="add mod">
          <ac:chgData name="Sara Miller" userId="16bd3174-1bdb-49bb-972b-942308ef53bf" providerId="ADAL" clId="{ADFE183C-27F8-4BF9-9B92-007F8BC4E72A}" dt="2020-08-14T09:53:23.200" v="511" actId="1076"/>
          <ac:picMkLst>
            <pc:docMk/>
            <pc:sldMk cId="1738110147" sldId="261"/>
            <ac:picMk id="5" creationId="{FCA3D53B-CF9A-4DF9-ADA4-FEDE35037630}"/>
          </ac:picMkLst>
        </pc:picChg>
        <pc:picChg chg="add mod">
          <ac:chgData name="Sara Miller" userId="16bd3174-1bdb-49bb-972b-942308ef53bf" providerId="ADAL" clId="{ADFE183C-27F8-4BF9-9B92-007F8BC4E72A}" dt="2020-08-14T09:53:30.402" v="517" actId="1076"/>
          <ac:picMkLst>
            <pc:docMk/>
            <pc:sldMk cId="1738110147" sldId="261"/>
            <ac:picMk id="7" creationId="{6A3B55B2-CF47-4E88-8EBD-A29F537737B4}"/>
          </ac:picMkLst>
        </pc:picChg>
        <pc:picChg chg="add mod">
          <ac:chgData name="Sara Miller" userId="16bd3174-1bdb-49bb-972b-942308ef53bf" providerId="ADAL" clId="{ADFE183C-27F8-4BF9-9B92-007F8BC4E72A}" dt="2020-08-14T09:05:06.963" v="219" actId="1076"/>
          <ac:picMkLst>
            <pc:docMk/>
            <pc:sldMk cId="1738110147" sldId="261"/>
            <ac:picMk id="9" creationId="{5365C02B-95DE-483F-822B-E77FBFC56CC6}"/>
          </ac:picMkLst>
        </pc:picChg>
        <pc:picChg chg="add mod modCrop">
          <ac:chgData name="Sara Miller" userId="16bd3174-1bdb-49bb-972b-942308ef53bf" providerId="ADAL" clId="{ADFE183C-27F8-4BF9-9B92-007F8BC4E72A}" dt="2020-08-14T09:53:38.346" v="520" actId="1076"/>
          <ac:picMkLst>
            <pc:docMk/>
            <pc:sldMk cId="1738110147" sldId="261"/>
            <ac:picMk id="11" creationId="{E56B9CBB-E8FB-4399-BC75-E22C84451EAB}"/>
          </ac:picMkLst>
        </pc:picChg>
        <pc:picChg chg="add mod">
          <ac:chgData name="Sara Miller" userId="16bd3174-1bdb-49bb-972b-942308ef53bf" providerId="ADAL" clId="{ADFE183C-27F8-4BF9-9B92-007F8BC4E72A}" dt="2020-08-14T09:53:29.308" v="516" actId="1076"/>
          <ac:picMkLst>
            <pc:docMk/>
            <pc:sldMk cId="1738110147" sldId="261"/>
            <ac:picMk id="13" creationId="{812278DB-06C9-4529-AC46-DBB6BE20489B}"/>
          </ac:picMkLst>
        </pc:picChg>
        <pc:picChg chg="add mod modCrop">
          <ac:chgData name="Sara Miller" userId="16bd3174-1bdb-49bb-972b-942308ef53bf" providerId="ADAL" clId="{ADFE183C-27F8-4BF9-9B92-007F8BC4E72A}" dt="2020-08-14T09:53:24.356" v="512" actId="1076"/>
          <ac:picMkLst>
            <pc:docMk/>
            <pc:sldMk cId="1738110147" sldId="261"/>
            <ac:picMk id="15" creationId="{9B28970F-AE7A-4BB2-8DED-9949920676F9}"/>
          </ac:picMkLst>
        </pc:picChg>
        <pc:picChg chg="add mod modCrop">
          <ac:chgData name="Sara Miller" userId="16bd3174-1bdb-49bb-972b-942308ef53bf" providerId="ADAL" clId="{ADFE183C-27F8-4BF9-9B92-007F8BC4E72A}" dt="2020-08-14T09:53:42.066" v="521" actId="1076"/>
          <ac:picMkLst>
            <pc:docMk/>
            <pc:sldMk cId="1738110147" sldId="261"/>
            <ac:picMk id="17" creationId="{D4CC8B12-2EFE-4FFD-B42C-C246B4B734EA}"/>
          </ac:picMkLst>
        </pc:picChg>
        <pc:picChg chg="add mod">
          <ac:chgData name="Sara Miller" userId="16bd3174-1bdb-49bb-972b-942308ef53bf" providerId="ADAL" clId="{ADFE183C-27F8-4BF9-9B92-007F8BC4E72A}" dt="2020-08-14T09:05:05.182" v="218" actId="1076"/>
          <ac:picMkLst>
            <pc:docMk/>
            <pc:sldMk cId="1738110147" sldId="261"/>
            <ac:picMk id="20" creationId="{ECE02977-C7EC-4DCE-A751-35F1DD33419B}"/>
          </ac:picMkLst>
        </pc:picChg>
        <pc:picChg chg="del">
          <ac:chgData name="Sara Miller" userId="16bd3174-1bdb-49bb-972b-942308ef53bf" providerId="ADAL" clId="{ADFE183C-27F8-4BF9-9B92-007F8BC4E72A}" dt="2020-08-14T08:56:49.553" v="37" actId="478"/>
          <ac:picMkLst>
            <pc:docMk/>
            <pc:sldMk cId="1738110147" sldId="261"/>
            <ac:picMk id="4100" creationId="{00000000-0000-0000-0000-000000000000}"/>
          </ac:picMkLst>
        </pc:picChg>
        <pc:picChg chg="del">
          <ac:chgData name="Sara Miller" userId="16bd3174-1bdb-49bb-972b-942308ef53bf" providerId="ADAL" clId="{ADFE183C-27F8-4BF9-9B92-007F8BC4E72A}" dt="2020-08-14T08:56:47.694" v="36" actId="478"/>
          <ac:picMkLst>
            <pc:docMk/>
            <pc:sldMk cId="1738110147" sldId="261"/>
            <ac:picMk id="4102" creationId="{00000000-0000-0000-0000-000000000000}"/>
          </ac:picMkLst>
        </pc:picChg>
        <pc:picChg chg="del">
          <ac:chgData name="Sara Miller" userId="16bd3174-1bdb-49bb-972b-942308ef53bf" providerId="ADAL" clId="{ADFE183C-27F8-4BF9-9B92-007F8BC4E72A}" dt="2020-08-14T08:56:41.446" v="34" actId="478"/>
          <ac:picMkLst>
            <pc:docMk/>
            <pc:sldMk cId="1738110147" sldId="261"/>
            <ac:picMk id="4104" creationId="{00000000-0000-0000-0000-000000000000}"/>
          </ac:picMkLst>
        </pc:picChg>
        <pc:picChg chg="del">
          <ac:chgData name="Sara Miller" userId="16bd3174-1bdb-49bb-972b-942308ef53bf" providerId="ADAL" clId="{ADFE183C-27F8-4BF9-9B92-007F8BC4E72A}" dt="2020-08-14T08:56:51.350" v="38" actId="478"/>
          <ac:picMkLst>
            <pc:docMk/>
            <pc:sldMk cId="1738110147" sldId="261"/>
            <ac:picMk id="4108" creationId="{00000000-0000-0000-0000-000000000000}"/>
          </ac:picMkLst>
        </pc:picChg>
        <pc:picChg chg="del">
          <ac:chgData name="Sara Miller" userId="16bd3174-1bdb-49bb-972b-942308ef53bf" providerId="ADAL" clId="{ADFE183C-27F8-4BF9-9B92-007F8BC4E72A}" dt="2020-08-14T08:56:43.461" v="35" actId="478"/>
          <ac:picMkLst>
            <pc:docMk/>
            <pc:sldMk cId="1738110147" sldId="261"/>
            <ac:picMk id="4110" creationId="{00000000-0000-0000-0000-000000000000}"/>
          </ac:picMkLst>
        </pc:picChg>
        <pc:picChg chg="del">
          <ac:chgData name="Sara Miller" userId="16bd3174-1bdb-49bb-972b-942308ef53bf" providerId="ADAL" clId="{ADFE183C-27F8-4BF9-9B92-007F8BC4E72A}" dt="2020-08-14T08:56:52.974" v="39" actId="478"/>
          <ac:picMkLst>
            <pc:docMk/>
            <pc:sldMk cId="1738110147" sldId="261"/>
            <ac:picMk id="4112" creationId="{00000000-0000-0000-0000-000000000000}"/>
          </ac:picMkLst>
        </pc:picChg>
      </pc:sldChg>
      <pc:sldChg chg="modSp mod">
        <pc:chgData name="Sara Miller" userId="16bd3174-1bdb-49bb-972b-942308ef53bf" providerId="ADAL" clId="{ADFE183C-27F8-4BF9-9B92-007F8BC4E72A}" dt="2020-08-14T08:58:14.361" v="51" actId="313"/>
        <pc:sldMkLst>
          <pc:docMk/>
          <pc:sldMk cId="1594967589" sldId="263"/>
        </pc:sldMkLst>
        <pc:spChg chg="mod">
          <ac:chgData name="Sara Miller" userId="16bd3174-1bdb-49bb-972b-942308ef53bf" providerId="ADAL" clId="{ADFE183C-27F8-4BF9-9B92-007F8BC4E72A}" dt="2020-08-14T08:58:14.361" v="51" actId="313"/>
          <ac:spMkLst>
            <pc:docMk/>
            <pc:sldMk cId="1594967589" sldId="263"/>
            <ac:spMk id="3" creationId="{00000000-0000-0000-0000-000000000000}"/>
          </ac:spMkLst>
        </pc:spChg>
      </pc:sldChg>
      <pc:sldChg chg="addSp delSp modSp mod">
        <pc:chgData name="Sara Miller" userId="16bd3174-1bdb-49bb-972b-942308ef53bf" providerId="ADAL" clId="{ADFE183C-27F8-4BF9-9B92-007F8BC4E72A}" dt="2020-08-14T08:58:26.749" v="56" actId="1076"/>
        <pc:sldMkLst>
          <pc:docMk/>
          <pc:sldMk cId="1503910831" sldId="264"/>
        </pc:sldMkLst>
        <pc:picChg chg="add">
          <ac:chgData name="Sara Miller" userId="16bd3174-1bdb-49bb-972b-942308ef53bf" providerId="ADAL" clId="{ADFE183C-27F8-4BF9-9B92-007F8BC4E72A}" dt="2020-08-14T08:58:19.860" v="54" actId="22"/>
          <ac:picMkLst>
            <pc:docMk/>
            <pc:sldMk cId="1503910831" sldId="264"/>
            <ac:picMk id="3" creationId="{621837D4-56DA-4C17-9204-5472066BD07D}"/>
          </ac:picMkLst>
        </pc:picChg>
        <pc:picChg chg="del">
          <ac:chgData name="Sara Miller" userId="16bd3174-1bdb-49bb-972b-942308ef53bf" providerId="ADAL" clId="{ADFE183C-27F8-4BF9-9B92-007F8BC4E72A}" dt="2020-08-14T08:58:17.767" v="52" actId="478"/>
          <ac:picMkLst>
            <pc:docMk/>
            <pc:sldMk cId="1503910831" sldId="264"/>
            <ac:picMk id="5" creationId="{00000000-0000-0000-0000-000000000000}"/>
          </ac:picMkLst>
        </pc:picChg>
        <pc:picChg chg="del">
          <ac:chgData name="Sara Miller" userId="16bd3174-1bdb-49bb-972b-942308ef53bf" providerId="ADAL" clId="{ADFE183C-27F8-4BF9-9B92-007F8BC4E72A}" dt="2020-08-14T08:58:18.595" v="53" actId="478"/>
          <ac:picMkLst>
            <pc:docMk/>
            <pc:sldMk cId="1503910831" sldId="264"/>
            <ac:picMk id="6" creationId="{00000000-0000-0000-0000-000000000000}"/>
          </ac:picMkLst>
        </pc:picChg>
        <pc:picChg chg="add mod">
          <ac:chgData name="Sara Miller" userId="16bd3174-1bdb-49bb-972b-942308ef53bf" providerId="ADAL" clId="{ADFE183C-27F8-4BF9-9B92-007F8BC4E72A}" dt="2020-08-14T08:58:26.749" v="56" actId="1076"/>
          <ac:picMkLst>
            <pc:docMk/>
            <pc:sldMk cId="1503910831" sldId="264"/>
            <ac:picMk id="10" creationId="{6DA9F815-3BA3-4B0F-9388-F1CBB7D97301}"/>
          </ac:picMkLst>
        </pc:picChg>
      </pc:sldChg>
      <pc:sldChg chg="delSp mod">
        <pc:chgData name="Sara Miller" userId="16bd3174-1bdb-49bb-972b-942308ef53bf" providerId="ADAL" clId="{ADFE183C-27F8-4BF9-9B92-007F8BC4E72A}" dt="2020-08-14T09:00:30.548" v="152" actId="21"/>
        <pc:sldMkLst>
          <pc:docMk/>
          <pc:sldMk cId="783442247" sldId="268"/>
        </pc:sldMkLst>
        <pc:spChg chg="del">
          <ac:chgData name="Sara Miller" userId="16bd3174-1bdb-49bb-972b-942308ef53bf" providerId="ADAL" clId="{ADFE183C-27F8-4BF9-9B92-007F8BC4E72A}" dt="2020-08-14T09:00:30.548" v="152" actId="21"/>
          <ac:spMkLst>
            <pc:docMk/>
            <pc:sldMk cId="783442247" sldId="268"/>
            <ac:spMk id="5" creationId="{B9983926-BD7F-422E-BFAA-11B6F50FE6A9}"/>
          </ac:spMkLst>
        </pc:spChg>
      </pc:sldChg>
      <pc:sldChg chg="addSp delSp modSp mod">
        <pc:chgData name="Sara Miller" userId="16bd3174-1bdb-49bb-972b-942308ef53bf" providerId="ADAL" clId="{ADFE183C-27F8-4BF9-9B92-007F8BC4E72A}" dt="2020-08-14T09:23:47.799" v="492" actId="113"/>
        <pc:sldMkLst>
          <pc:docMk/>
          <pc:sldMk cId="0" sldId="270"/>
        </pc:sldMkLst>
        <pc:spChg chg="del mod">
          <ac:chgData name="Sara Miller" userId="16bd3174-1bdb-49bb-972b-942308ef53bf" providerId="ADAL" clId="{ADFE183C-27F8-4BF9-9B92-007F8BC4E72A}" dt="2020-08-14T09:10:33.509" v="226" actId="478"/>
          <ac:spMkLst>
            <pc:docMk/>
            <pc:sldMk cId="0" sldId="270"/>
            <ac:spMk id="4" creationId="{00000000-0000-0000-0000-000000000000}"/>
          </ac:spMkLst>
        </pc:spChg>
        <pc:spChg chg="add mod">
          <ac:chgData name="Sara Miller" userId="16bd3174-1bdb-49bb-972b-942308ef53bf" providerId="ADAL" clId="{ADFE183C-27F8-4BF9-9B92-007F8BC4E72A}" dt="2020-08-14T09:21:56.169" v="387" actId="113"/>
          <ac:spMkLst>
            <pc:docMk/>
            <pc:sldMk cId="0" sldId="270"/>
            <ac:spMk id="14" creationId="{294B66F2-4ECC-4982-B90B-88BA67269625}"/>
          </ac:spMkLst>
        </pc:spChg>
        <pc:spChg chg="del mod">
          <ac:chgData name="Sara Miller" userId="16bd3174-1bdb-49bb-972b-942308ef53bf" providerId="ADAL" clId="{ADFE183C-27F8-4BF9-9B92-007F8BC4E72A}" dt="2020-08-14T08:59:37.873" v="63"/>
          <ac:spMkLst>
            <pc:docMk/>
            <pc:sldMk cId="0" sldId="270"/>
            <ac:spMk id="15" creationId="{00000000-0000-0000-0000-000000000000}"/>
          </ac:spMkLst>
        </pc:spChg>
        <pc:spChg chg="add mod">
          <ac:chgData name="Sara Miller" userId="16bd3174-1bdb-49bb-972b-942308ef53bf" providerId="ADAL" clId="{ADFE183C-27F8-4BF9-9B92-007F8BC4E72A}" dt="2020-08-14T09:21:51.170" v="384" actId="113"/>
          <ac:spMkLst>
            <pc:docMk/>
            <pc:sldMk cId="0" sldId="270"/>
            <ac:spMk id="17" creationId="{B4ED72A6-E8F4-48C7-9DAD-AFD792A3BED2}"/>
          </ac:spMkLst>
        </pc:spChg>
        <pc:spChg chg="add mod">
          <ac:chgData name="Sara Miller" userId="16bd3174-1bdb-49bb-972b-942308ef53bf" providerId="ADAL" clId="{ADFE183C-27F8-4BF9-9B92-007F8BC4E72A}" dt="2020-08-14T09:22:38.815" v="467" actId="113"/>
          <ac:spMkLst>
            <pc:docMk/>
            <pc:sldMk cId="0" sldId="270"/>
            <ac:spMk id="19" creationId="{FCF9905F-3A23-490C-99C0-715440454AC4}"/>
          </ac:spMkLst>
        </pc:spChg>
        <pc:spChg chg="add mod">
          <ac:chgData name="Sara Miller" userId="16bd3174-1bdb-49bb-972b-942308ef53bf" providerId="ADAL" clId="{ADFE183C-27F8-4BF9-9B92-007F8BC4E72A}" dt="2020-08-14T09:23:47.799" v="492" actId="113"/>
          <ac:spMkLst>
            <pc:docMk/>
            <pc:sldMk cId="0" sldId="270"/>
            <ac:spMk id="21" creationId="{76E45D10-7984-4046-A11C-84F6292C12A0}"/>
          </ac:spMkLst>
        </pc:spChg>
        <pc:picChg chg="add mod">
          <ac:chgData name="Sara Miller" userId="16bd3174-1bdb-49bb-972b-942308ef53bf" providerId="ADAL" clId="{ADFE183C-27F8-4BF9-9B92-007F8BC4E72A}" dt="2020-08-14T09:21:23.114" v="363" actId="1076"/>
          <ac:picMkLst>
            <pc:docMk/>
            <pc:sldMk cId="0" sldId="270"/>
            <ac:picMk id="5" creationId="{46366B94-0218-476D-B74D-CC1FB02869D2}"/>
          </ac:picMkLst>
        </pc:picChg>
        <pc:picChg chg="add del mod modCrop">
          <ac:chgData name="Sara Miller" userId="16bd3174-1bdb-49bb-972b-942308ef53bf" providerId="ADAL" clId="{ADFE183C-27F8-4BF9-9B92-007F8BC4E72A}" dt="2020-08-14T09:21:20.005" v="362" actId="1076"/>
          <ac:picMkLst>
            <pc:docMk/>
            <pc:sldMk cId="0" sldId="270"/>
            <ac:picMk id="6" creationId="{3ED48510-F01D-473E-87BD-46F5F1095EF1}"/>
          </ac:picMkLst>
        </pc:picChg>
        <pc:picChg chg="del">
          <ac:chgData name="Sara Miller" userId="16bd3174-1bdb-49bb-972b-942308ef53bf" providerId="ADAL" clId="{ADFE183C-27F8-4BF9-9B92-007F8BC4E72A}" dt="2020-08-14T08:59:33.952" v="59" actId="478"/>
          <ac:picMkLst>
            <pc:docMk/>
            <pc:sldMk cId="0" sldId="270"/>
            <ac:picMk id="8" creationId="{00000000-0000-0000-0000-000000000000}"/>
          </ac:picMkLst>
        </pc:picChg>
        <pc:picChg chg="del">
          <ac:chgData name="Sara Miller" userId="16bd3174-1bdb-49bb-972b-942308ef53bf" providerId="ADAL" clId="{ADFE183C-27F8-4BF9-9B92-007F8BC4E72A}" dt="2020-08-14T08:59:33.030" v="58" actId="478"/>
          <ac:picMkLst>
            <pc:docMk/>
            <pc:sldMk cId="0" sldId="270"/>
            <ac:picMk id="9" creationId="{00000000-0000-0000-0000-000000000000}"/>
          </ac:picMkLst>
        </pc:picChg>
        <pc:picChg chg="del">
          <ac:chgData name="Sara Miller" userId="16bd3174-1bdb-49bb-972b-942308ef53bf" providerId="ADAL" clId="{ADFE183C-27F8-4BF9-9B92-007F8BC4E72A}" dt="2020-08-14T08:59:32.281" v="57" actId="478"/>
          <ac:picMkLst>
            <pc:docMk/>
            <pc:sldMk cId="0" sldId="270"/>
            <ac:picMk id="10" creationId="{00000000-0000-0000-0000-000000000000}"/>
          </ac:picMkLst>
        </pc:picChg>
        <pc:picChg chg="add mod">
          <ac:chgData name="Sara Miller" userId="16bd3174-1bdb-49bb-972b-942308ef53bf" providerId="ADAL" clId="{ADFE183C-27F8-4BF9-9B92-007F8BC4E72A}" dt="2020-08-14T09:14:27.652" v="271" actId="14100"/>
          <ac:picMkLst>
            <pc:docMk/>
            <pc:sldMk cId="0" sldId="270"/>
            <ac:picMk id="13" creationId="{7926AD33-9DAF-48DA-98A5-057A6801C7A2}"/>
          </ac:picMkLst>
        </pc:picChg>
        <pc:picChg chg="add mod">
          <ac:chgData name="Sara Miller" userId="16bd3174-1bdb-49bb-972b-942308ef53bf" providerId="ADAL" clId="{ADFE183C-27F8-4BF9-9B92-007F8BC4E72A}" dt="2020-08-14T09:19:35.301" v="277" actId="14100"/>
          <ac:picMkLst>
            <pc:docMk/>
            <pc:sldMk cId="0" sldId="270"/>
            <ac:picMk id="16" creationId="{5A7207F0-27BF-43E9-B09B-565224B22462}"/>
          </ac:picMkLst>
        </pc:picChg>
        <pc:picChg chg="del">
          <ac:chgData name="Sara Miller" userId="16bd3174-1bdb-49bb-972b-942308ef53bf" providerId="ADAL" clId="{ADFE183C-27F8-4BF9-9B92-007F8BC4E72A}" dt="2020-08-14T08:59:34.671" v="60" actId="478"/>
          <ac:picMkLst>
            <pc:docMk/>
            <pc:sldMk cId="0" sldId="270"/>
            <ac:picMk id="2050" creationId="{00000000-0000-0000-0000-000000000000}"/>
          </ac:picMkLst>
        </pc:picChg>
      </pc:sldChg>
      <pc:sldChg chg="addSp delSp modSp del mod">
        <pc:chgData name="Sara Miller" userId="16bd3174-1bdb-49bb-972b-942308ef53bf" providerId="ADAL" clId="{ADFE183C-27F8-4BF9-9B92-007F8BC4E72A}" dt="2020-08-14T09:14:48.101" v="272" actId="2696"/>
        <pc:sldMkLst>
          <pc:docMk/>
          <pc:sldMk cId="0" sldId="271"/>
        </pc:sldMkLst>
        <pc:spChg chg="del mod">
          <ac:chgData name="Sara Miller" userId="16bd3174-1bdb-49bb-972b-942308ef53bf" providerId="ADAL" clId="{ADFE183C-27F8-4BF9-9B92-007F8BC4E72A}" dt="2020-08-14T09:00:13.349" v="148"/>
          <ac:spMkLst>
            <pc:docMk/>
            <pc:sldMk cId="0" sldId="271"/>
            <ac:spMk id="8" creationId="{00000000-0000-0000-0000-000000000000}"/>
          </ac:spMkLst>
        </pc:spChg>
        <pc:spChg chg="del mod">
          <ac:chgData name="Sara Miller" userId="16bd3174-1bdb-49bb-972b-942308ef53bf" providerId="ADAL" clId="{ADFE183C-27F8-4BF9-9B92-007F8BC4E72A}" dt="2020-08-14T09:00:13.349" v="150"/>
          <ac:spMkLst>
            <pc:docMk/>
            <pc:sldMk cId="0" sldId="271"/>
            <ac:spMk id="9" creationId="{00000000-0000-0000-0000-000000000000}"/>
          </ac:spMkLst>
        </pc:spChg>
        <pc:picChg chg="del">
          <ac:chgData name="Sara Miller" userId="16bd3174-1bdb-49bb-972b-942308ef53bf" providerId="ADAL" clId="{ADFE183C-27F8-4BF9-9B92-007F8BC4E72A}" dt="2020-08-14T09:00:13.849" v="151" actId="478"/>
          <ac:picMkLst>
            <pc:docMk/>
            <pc:sldMk cId="0" sldId="271"/>
            <ac:picMk id="3" creationId="{00000000-0000-0000-0000-000000000000}"/>
          </ac:picMkLst>
        </pc:picChg>
        <pc:picChg chg="add del mod">
          <ac:chgData name="Sara Miller" userId="16bd3174-1bdb-49bb-972b-942308ef53bf" providerId="ADAL" clId="{ADFE183C-27F8-4BF9-9B92-007F8BC4E72A}" dt="2020-08-14T09:10:36.976" v="227" actId="21"/>
          <ac:picMkLst>
            <pc:docMk/>
            <pc:sldMk cId="0" sldId="271"/>
            <ac:picMk id="5" creationId="{3B9E03F8-76C7-4B7A-AEB4-0DAFA7847CED}"/>
          </ac:picMkLst>
        </pc:picChg>
        <pc:picChg chg="del">
          <ac:chgData name="Sara Miller" userId="16bd3174-1bdb-49bb-972b-942308ef53bf" providerId="ADAL" clId="{ADFE183C-27F8-4BF9-9B92-007F8BC4E72A}" dt="2020-08-14T08:59:47.761" v="65" actId="478"/>
          <ac:picMkLst>
            <pc:docMk/>
            <pc:sldMk cId="0" sldId="271"/>
            <ac:picMk id="10" creationId="{00000000-0000-0000-0000-000000000000}"/>
          </ac:picMkLst>
        </pc:picChg>
        <pc:picChg chg="del">
          <ac:chgData name="Sara Miller" userId="16bd3174-1bdb-49bb-972b-942308ef53bf" providerId="ADAL" clId="{ADFE183C-27F8-4BF9-9B92-007F8BC4E72A}" dt="2020-08-14T09:00:13.349" v="146" actId="478"/>
          <ac:picMkLst>
            <pc:docMk/>
            <pc:sldMk cId="0" sldId="271"/>
            <ac:picMk id="12" creationId="{00000000-0000-0000-0000-000000000000}"/>
          </ac:picMkLst>
        </pc:picChg>
        <pc:picChg chg="del">
          <ac:chgData name="Sara Miller" userId="16bd3174-1bdb-49bb-972b-942308ef53bf" providerId="ADAL" clId="{ADFE183C-27F8-4BF9-9B92-007F8BC4E72A}" dt="2020-08-14T09:10:17.513" v="223" actId="478"/>
          <ac:picMkLst>
            <pc:docMk/>
            <pc:sldMk cId="0" sldId="271"/>
            <ac:picMk id="13" creationId="{00000000-0000-0000-0000-000000000000}"/>
          </ac:picMkLst>
        </pc:picChg>
        <pc:picChg chg="del">
          <ac:chgData name="Sara Miller" userId="16bd3174-1bdb-49bb-972b-942308ef53bf" providerId="ADAL" clId="{ADFE183C-27F8-4BF9-9B92-007F8BC4E72A}" dt="2020-08-14T09:10:24.761" v="224" actId="21"/>
          <ac:picMkLst>
            <pc:docMk/>
            <pc:sldMk cId="0" sldId="271"/>
            <ac:picMk id="1026" creationId="{00000000-0000-0000-0000-000000000000}"/>
          </ac:picMkLst>
        </pc:picChg>
        <pc:picChg chg="del">
          <ac:chgData name="Sara Miller" userId="16bd3174-1bdb-49bb-972b-942308ef53bf" providerId="ADAL" clId="{ADFE183C-27F8-4BF9-9B92-007F8BC4E72A}" dt="2020-08-14T08:59:48.527" v="66" actId="478"/>
          <ac:picMkLst>
            <pc:docMk/>
            <pc:sldMk cId="0" sldId="271"/>
            <ac:picMk id="205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idx="1"/>
          </p:nvPr>
        </p:nvSpPr>
        <p:spPr>
          <a:xfrm>
            <a:off x="3849688" y="1"/>
            <a:ext cx="2946400" cy="496888"/>
          </a:xfrm>
          <a:prstGeom prst="rect">
            <a:avLst/>
          </a:prstGeom>
        </p:spPr>
        <p:txBody>
          <a:bodyPr vert="horz" lIns="91431" tIns="45715" rIns="91431" bIns="45715" rtlCol="0"/>
          <a:lstStyle>
            <a:lvl1pPr algn="r">
              <a:defRPr sz="1200"/>
            </a:lvl1pPr>
          </a:lstStyle>
          <a:p>
            <a:fld id="{F26347E6-066F-4FCA-98DB-2F0CC0B5184A}" type="datetimeFigureOut">
              <a:rPr lang="en-GB" smtClean="0"/>
              <a:pPr/>
              <a:t>02/03/2023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31" tIns="45715" rIns="91431" bIns="45715" rtlCol="0" anchor="b"/>
          <a:lstStyle>
            <a:lvl1pPr algn="r">
              <a:defRPr sz="1200"/>
            </a:lvl1pPr>
          </a:lstStyle>
          <a:p>
            <a:fld id="{BA23008C-41DA-4DE7-BD95-828739DCEBD5}" type="slidenum">
              <a:rPr lang="en-GB" smtClean="0"/>
              <a:pPr/>
              <a:t>‹#›</a:t>
            </a:fld>
            <a:endParaRPr lang="en-GB"/>
          </a:p>
        </p:txBody>
      </p:sp>
    </p:spTree>
    <p:extLst>
      <p:ext uri="{BB962C8B-B14F-4D97-AF65-F5344CB8AC3E}">
        <p14:creationId xmlns:p14="http://schemas.microsoft.com/office/powerpoint/2010/main" val="37545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3008C-41DA-4DE7-BD95-828739DCEBD5}" type="slidenum">
              <a:rPr lang="en-GB" smtClean="0"/>
              <a:pPr/>
              <a:t>1</a:t>
            </a:fld>
            <a:endParaRPr lang="en-GB"/>
          </a:p>
        </p:txBody>
      </p:sp>
    </p:spTree>
    <p:extLst>
      <p:ext uri="{BB962C8B-B14F-4D97-AF65-F5344CB8AC3E}">
        <p14:creationId xmlns:p14="http://schemas.microsoft.com/office/powerpoint/2010/main" val="385830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3008C-41DA-4DE7-BD95-828739DCEBD5}" type="slidenum">
              <a:rPr lang="en-GB" smtClean="0"/>
              <a:pPr/>
              <a:t>2</a:t>
            </a:fld>
            <a:endParaRPr lang="en-GB"/>
          </a:p>
        </p:txBody>
      </p:sp>
    </p:spTree>
    <p:extLst>
      <p:ext uri="{BB962C8B-B14F-4D97-AF65-F5344CB8AC3E}">
        <p14:creationId xmlns:p14="http://schemas.microsoft.com/office/powerpoint/2010/main" val="228180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23008C-41DA-4DE7-BD95-828739DCEBD5}" type="slidenum">
              <a:rPr lang="en-GB" smtClean="0"/>
              <a:pPr/>
              <a:t>4</a:t>
            </a:fld>
            <a:endParaRPr lang="en-GB"/>
          </a:p>
        </p:txBody>
      </p:sp>
    </p:spTree>
    <p:extLst>
      <p:ext uri="{BB962C8B-B14F-4D97-AF65-F5344CB8AC3E}">
        <p14:creationId xmlns:p14="http://schemas.microsoft.com/office/powerpoint/2010/main" val="103614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3008C-41DA-4DE7-BD95-828739DCEBD5}" type="slidenum">
              <a:rPr lang="en-GB" smtClean="0"/>
              <a:pPr/>
              <a:t>12</a:t>
            </a:fld>
            <a:endParaRPr lang="en-GB"/>
          </a:p>
        </p:txBody>
      </p:sp>
    </p:spTree>
    <p:extLst>
      <p:ext uri="{BB962C8B-B14F-4D97-AF65-F5344CB8AC3E}">
        <p14:creationId xmlns:p14="http://schemas.microsoft.com/office/powerpoint/2010/main" val="9504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3008C-41DA-4DE7-BD95-828739DCEBD5}" type="slidenum">
              <a:rPr lang="en-GB" smtClean="0"/>
              <a:pPr/>
              <a:t>15</a:t>
            </a:fld>
            <a:endParaRPr lang="en-GB"/>
          </a:p>
        </p:txBody>
      </p:sp>
    </p:spTree>
    <p:extLst>
      <p:ext uri="{BB962C8B-B14F-4D97-AF65-F5344CB8AC3E}">
        <p14:creationId xmlns:p14="http://schemas.microsoft.com/office/powerpoint/2010/main" val="894935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3008C-41DA-4DE7-BD95-828739DCEBD5}" type="slidenum">
              <a:rPr lang="en-GB" smtClean="0"/>
              <a:pPr/>
              <a:t>16</a:t>
            </a:fld>
            <a:endParaRPr lang="en-GB"/>
          </a:p>
        </p:txBody>
      </p:sp>
    </p:spTree>
    <p:extLst>
      <p:ext uri="{BB962C8B-B14F-4D97-AF65-F5344CB8AC3E}">
        <p14:creationId xmlns:p14="http://schemas.microsoft.com/office/powerpoint/2010/main" val="4004944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3008C-41DA-4DE7-BD95-828739DCEBD5}" type="slidenum">
              <a:rPr lang="en-GB" smtClean="0"/>
              <a:pPr/>
              <a:t>17</a:t>
            </a:fld>
            <a:endParaRPr lang="en-GB"/>
          </a:p>
        </p:txBody>
      </p:sp>
    </p:spTree>
    <p:extLst>
      <p:ext uri="{BB962C8B-B14F-4D97-AF65-F5344CB8AC3E}">
        <p14:creationId xmlns:p14="http://schemas.microsoft.com/office/powerpoint/2010/main" val="166374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A61F71-D402-4DB8-A85F-2C714E48BAD0}" type="datetime1">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186821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6479F2-186A-4733-9786-A6E09008DA32}" type="datetime1">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283200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C33CF3-A36B-4CD3-8BDA-843762F47765}" type="datetime1">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100340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E1BEE8-FD26-4A4F-84BC-BD2D806553AA}" type="datetime1">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27617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3616B-5ABD-4437-BA69-AE1095E315A3}" type="datetime1">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425402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9B72D9F-C06F-4972-A2AB-06FC651D00A6}" type="datetime1">
              <a:rPr lang="en-GB" smtClean="0"/>
              <a:pPr/>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145807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9365141-5C93-4D72-8103-B68E7B775741}" type="datetime1">
              <a:rPr lang="en-GB" smtClean="0"/>
              <a:pPr/>
              <a:t>02/03/2023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184993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088B25-C727-4069-A901-29928BB51E68}" type="datetime1">
              <a:rPr lang="en-GB" smtClean="0"/>
              <a:pPr/>
              <a:t>02/03/2023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2608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2D19E-4AB2-47FE-A316-4CE1FE5599A0}" type="datetime1">
              <a:rPr lang="en-GB" smtClean="0"/>
              <a:pPr/>
              <a:t>02/03/2023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294579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5F9668-F5CF-48E5-AF54-CEF3FB7AF2A2}" type="datetime1">
              <a:rPr lang="en-GB" smtClean="0"/>
              <a:pPr/>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280745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957CB-3637-4A07-A6B2-D7CB1EA8C60E}" type="datetime1">
              <a:rPr lang="en-GB" smtClean="0"/>
              <a:pPr/>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26082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7F0DA-0E0E-4D60-9FC6-6AC996FBA162}" type="datetime1">
              <a:rPr lang="en-GB" smtClean="0"/>
              <a:pPr/>
              <a:t>02/03/2023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0EFC6-E6FF-4B37-B131-35452D950857}" type="slidenum">
              <a:rPr lang="en-GB" smtClean="0"/>
              <a:pPr/>
              <a:t>‹#›</a:t>
            </a:fld>
            <a:endParaRPr lang="en-GB"/>
          </a:p>
        </p:txBody>
      </p:sp>
    </p:spTree>
    <p:extLst>
      <p:ext uri="{BB962C8B-B14F-4D97-AF65-F5344CB8AC3E}">
        <p14:creationId xmlns:p14="http://schemas.microsoft.com/office/powerpoint/2010/main" val="230709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wmf"/><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764704"/>
            <a:ext cx="7416824" cy="1440160"/>
          </a:xfrm>
        </p:spPr>
        <p:txBody>
          <a:bodyPr>
            <a:normAutofit fontScale="90000"/>
          </a:bodyPr>
          <a:lstStyle/>
          <a:p>
            <a:r>
              <a:rPr lang="en-GB" sz="6600" b="1" dirty="0">
                <a:solidFill>
                  <a:schemeClr val="accent1">
                    <a:lumMod val="75000"/>
                  </a:schemeClr>
                </a:solidFill>
                <a:latin typeface="Cambria"/>
                <a:ea typeface="Cambria"/>
              </a:rPr>
              <a:t>Reach @ </a:t>
            </a:r>
            <a:br>
              <a:rPr lang="en-GB" sz="6600" b="1" dirty="0">
                <a:solidFill>
                  <a:schemeClr val="accent1">
                    <a:lumMod val="75000"/>
                  </a:schemeClr>
                </a:solidFill>
                <a:latin typeface="Cambria"/>
                <a:ea typeface="Cambria"/>
              </a:rPr>
            </a:br>
            <a:r>
              <a:rPr lang="en-GB" sz="6600" b="1" dirty="0">
                <a:solidFill>
                  <a:schemeClr val="accent1">
                    <a:lumMod val="75000"/>
                  </a:schemeClr>
                </a:solidFill>
                <a:latin typeface="Cambria"/>
                <a:ea typeface="Cambria"/>
              </a:rPr>
              <a:t>Uniquely Different</a:t>
            </a:r>
          </a:p>
        </p:txBody>
      </p:sp>
      <p:sp>
        <p:nvSpPr>
          <p:cNvPr id="3" name="Subtitle 2"/>
          <p:cNvSpPr>
            <a:spLocks noGrp="1"/>
          </p:cNvSpPr>
          <p:nvPr>
            <p:ph type="subTitle" idx="1"/>
          </p:nvPr>
        </p:nvSpPr>
        <p:spPr>
          <a:xfrm>
            <a:off x="1513384" y="5085184"/>
            <a:ext cx="6400800" cy="1368152"/>
          </a:xfrm>
        </p:spPr>
        <p:txBody>
          <a:bodyPr vert="horz" lIns="91440" tIns="45720" rIns="91440" bIns="45720" rtlCol="0" anchor="t">
            <a:normAutofit/>
          </a:bodyPr>
          <a:lstStyle/>
          <a:p>
            <a:r>
              <a:rPr lang="en-GB" dirty="0">
                <a:solidFill>
                  <a:schemeClr val="accent1">
                    <a:lumMod val="75000"/>
                  </a:schemeClr>
                </a:solidFill>
                <a:latin typeface="Cambria" panose="02040503050406030204" pitchFamily="18" charset="0"/>
              </a:rPr>
              <a:t>Reach @ Uniquely Different Ltd</a:t>
            </a:r>
          </a:p>
          <a:p>
            <a:r>
              <a:rPr lang="en-GB" dirty="0">
                <a:solidFill>
                  <a:schemeClr val="accent1">
                    <a:lumMod val="75000"/>
                  </a:schemeClr>
                </a:solidFill>
                <a:latin typeface="Cambria"/>
                <a:ea typeface="Cambria"/>
              </a:rPr>
              <a:t>Parents Guide</a:t>
            </a:r>
            <a:endParaRPr lang="en-GB" sz="800" dirty="0">
              <a:solidFill>
                <a:schemeClr val="accent1">
                  <a:lumMod val="75000"/>
                </a:schemeClr>
              </a:solidFill>
              <a:latin typeface="Cambria"/>
              <a:ea typeface="Cambria"/>
            </a:endParaRPr>
          </a:p>
          <a:p>
            <a:pPr algn="l"/>
            <a:r>
              <a:rPr lang="en-GB" sz="800" dirty="0">
                <a:solidFill>
                  <a:schemeClr val="accent1">
                    <a:lumMod val="75000"/>
                  </a:schemeClr>
                </a:solidFill>
                <a:latin typeface="Cambria"/>
                <a:ea typeface="Cambria"/>
              </a:rPr>
              <a:t>Date Issued: September 2020,	Updated: 02nd March 2023</a:t>
            </a:r>
          </a:p>
          <a:p>
            <a:endParaRPr lang="en-GB" dirty="0">
              <a:solidFill>
                <a:schemeClr val="accent1">
                  <a:lumMod val="75000"/>
                </a:schemeClr>
              </a:solidFill>
              <a:latin typeface="Cambria" panose="02040503050406030204" pitchFamily="18" charset="0"/>
            </a:endParaRPr>
          </a:p>
        </p:txBody>
      </p:sp>
      <p:pic>
        <p:nvPicPr>
          <p:cNvPr id="5" name="Picture 4">
            <a:extLst>
              <a:ext uri="{FF2B5EF4-FFF2-40B4-BE49-F238E27FC236}">
                <a16:creationId xmlns:a16="http://schemas.microsoft.com/office/drawing/2014/main" id="{5DF30041-6419-4A8E-B356-41D0B9E259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0350" y="2060848"/>
            <a:ext cx="3543300" cy="3543300"/>
          </a:xfrm>
          <a:prstGeom prst="rect">
            <a:avLst/>
          </a:prstGeom>
          <a:noFill/>
          <a:ln>
            <a:noFill/>
          </a:ln>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817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71700" y="188640"/>
            <a:ext cx="5400600" cy="461665"/>
          </a:xfrm>
          <a:prstGeom prst="rect">
            <a:avLst/>
          </a:prstGeom>
          <a:noFill/>
        </p:spPr>
        <p:txBody>
          <a:bodyPr wrap="square" rtlCol="0">
            <a:spAutoFit/>
          </a:bodyPr>
          <a:lstStyle/>
          <a:p>
            <a:pPr algn="ctr"/>
            <a:r>
              <a:rPr lang="en-GB" sz="2400" b="1" u="sng" dirty="0">
                <a:solidFill>
                  <a:schemeClr val="tx2">
                    <a:lumMod val="60000"/>
                    <a:lumOff val="40000"/>
                  </a:schemeClr>
                </a:solidFill>
                <a:latin typeface="Cambria" panose="02040503050406030204" pitchFamily="18" charset="0"/>
              </a:rPr>
              <a:t>Will staff always be there?</a:t>
            </a:r>
          </a:p>
        </p:txBody>
      </p:sp>
      <p:sp>
        <p:nvSpPr>
          <p:cNvPr id="3" name="TextBox 2"/>
          <p:cNvSpPr txBox="1"/>
          <p:nvPr/>
        </p:nvSpPr>
        <p:spPr>
          <a:xfrm>
            <a:off x="799725" y="1178177"/>
            <a:ext cx="7416824" cy="4524315"/>
          </a:xfrm>
          <a:prstGeom prst="rect">
            <a:avLst/>
          </a:prstGeom>
          <a:noFill/>
        </p:spPr>
        <p:txBody>
          <a:bodyPr wrap="square" rtlCol="0">
            <a:spAutoFit/>
          </a:bodyPr>
          <a:lstStyle/>
          <a:p>
            <a:pPr marL="285750" indent="-285750">
              <a:buFont typeface="Wingdings" panose="05000000000000000000" pitchFamily="2" charset="2"/>
              <a:buChar char="v"/>
            </a:pPr>
            <a:r>
              <a:rPr lang="en-GB" dirty="0">
                <a:solidFill>
                  <a:schemeClr val="tx2">
                    <a:lumMod val="60000"/>
                    <a:lumOff val="40000"/>
                  </a:schemeClr>
                </a:solidFill>
                <a:latin typeface="Cambria" panose="02040503050406030204" pitchFamily="18" charset="0"/>
              </a:rPr>
              <a:t>Staff will be present at all times, allocated to your child</a:t>
            </a:r>
          </a:p>
          <a:p>
            <a:pPr marL="285750" indent="-285750">
              <a:buFont typeface="Wingdings" panose="05000000000000000000" pitchFamily="2" charset="2"/>
              <a:buChar char="v"/>
            </a:pPr>
            <a:endParaRPr lang="en-GB" dirty="0">
              <a:solidFill>
                <a:schemeClr val="tx2">
                  <a:lumMod val="60000"/>
                  <a:lumOff val="40000"/>
                </a:schemeClr>
              </a:solidFill>
              <a:latin typeface="Cambria" panose="02040503050406030204" pitchFamily="18" charset="0"/>
            </a:endParaRPr>
          </a:p>
          <a:p>
            <a:pPr marL="285750" indent="-285750">
              <a:buFont typeface="Wingdings" panose="05000000000000000000" pitchFamily="2" charset="2"/>
              <a:buChar char="v"/>
            </a:pPr>
            <a:r>
              <a:rPr lang="en-GB" dirty="0">
                <a:solidFill>
                  <a:schemeClr val="tx2">
                    <a:lumMod val="60000"/>
                    <a:lumOff val="40000"/>
                  </a:schemeClr>
                </a:solidFill>
                <a:latin typeface="Cambria" panose="02040503050406030204" pitchFamily="18" charset="0"/>
              </a:rPr>
              <a:t>There will be staff available for you to talk to while you are at Reach @ Uniquely Different. We don’t want you to feel unsure or uncomfortable about anything.</a:t>
            </a:r>
          </a:p>
          <a:p>
            <a:endParaRPr lang="en-GB" dirty="0">
              <a:solidFill>
                <a:schemeClr val="tx2">
                  <a:lumMod val="60000"/>
                  <a:lumOff val="40000"/>
                </a:schemeClr>
              </a:solidFill>
              <a:latin typeface="Cambria" panose="02040503050406030204" pitchFamily="18" charset="0"/>
            </a:endParaRPr>
          </a:p>
          <a:p>
            <a:pPr marL="285750" indent="-285750">
              <a:buFont typeface="Wingdings" panose="05000000000000000000" pitchFamily="2" charset="2"/>
              <a:buChar char="v"/>
            </a:pPr>
            <a:r>
              <a:rPr lang="en-GB" dirty="0">
                <a:solidFill>
                  <a:schemeClr val="tx2">
                    <a:lumMod val="60000"/>
                    <a:lumOff val="40000"/>
                  </a:schemeClr>
                </a:solidFill>
                <a:latin typeface="Cambria" panose="02040503050406030204" pitchFamily="18" charset="0"/>
              </a:rPr>
              <a:t>We will use rooms on a timetable basis with facilities that meet your child’s needs.</a:t>
            </a:r>
          </a:p>
          <a:p>
            <a:pPr marL="285750" indent="-285750">
              <a:buFont typeface="Wingdings" panose="05000000000000000000" pitchFamily="2" charset="2"/>
              <a:buChar char="v"/>
            </a:pPr>
            <a:endParaRPr lang="en-GB" dirty="0">
              <a:solidFill>
                <a:schemeClr val="tx2">
                  <a:lumMod val="60000"/>
                  <a:lumOff val="40000"/>
                </a:schemeClr>
              </a:solidFill>
              <a:latin typeface="Cambria" panose="02040503050406030204" pitchFamily="18" charset="0"/>
            </a:endParaRPr>
          </a:p>
          <a:p>
            <a:pPr marL="285750" indent="-285750">
              <a:buFont typeface="Wingdings" panose="05000000000000000000" pitchFamily="2" charset="2"/>
              <a:buChar char="v"/>
            </a:pPr>
            <a:r>
              <a:rPr lang="en-GB" dirty="0">
                <a:solidFill>
                  <a:schemeClr val="tx2">
                    <a:lumMod val="60000"/>
                    <a:lumOff val="40000"/>
                  </a:schemeClr>
                </a:solidFill>
                <a:latin typeface="Cambria" panose="02040503050406030204" pitchFamily="18" charset="0"/>
              </a:rPr>
              <a:t>We will always knock before we come into the rooms.</a:t>
            </a:r>
          </a:p>
          <a:p>
            <a:pPr marL="285750" indent="-285750">
              <a:buFont typeface="Wingdings" panose="05000000000000000000" pitchFamily="2" charset="2"/>
              <a:buChar char="v"/>
            </a:pPr>
            <a:endParaRPr lang="en-GB" dirty="0">
              <a:solidFill>
                <a:schemeClr val="tx2">
                  <a:lumMod val="60000"/>
                  <a:lumOff val="40000"/>
                </a:schemeClr>
              </a:solidFill>
              <a:latin typeface="Cambria" panose="02040503050406030204" pitchFamily="18" charset="0"/>
            </a:endParaRPr>
          </a:p>
          <a:p>
            <a:pPr marL="285750" indent="-285750">
              <a:buFont typeface="Wingdings" panose="05000000000000000000" pitchFamily="2" charset="2"/>
              <a:buChar char="v"/>
            </a:pPr>
            <a:r>
              <a:rPr lang="en-GB" dirty="0">
                <a:solidFill>
                  <a:schemeClr val="tx2">
                    <a:lumMod val="60000"/>
                    <a:lumOff val="40000"/>
                  </a:schemeClr>
                </a:solidFill>
                <a:latin typeface="Cambria" panose="02040503050406030204" pitchFamily="18" charset="0"/>
              </a:rPr>
              <a:t>We know how important it is for you to have privacy and will endeavour to ensure this for you</a:t>
            </a:r>
          </a:p>
          <a:p>
            <a:pPr marL="285750" indent="-285750">
              <a:buFont typeface="Wingdings" panose="05000000000000000000" pitchFamily="2" charset="2"/>
              <a:buChar char="v"/>
            </a:pPr>
            <a:endParaRPr lang="en-GB" dirty="0">
              <a:solidFill>
                <a:schemeClr val="tx2">
                  <a:lumMod val="60000"/>
                  <a:lumOff val="40000"/>
                </a:schemeClr>
              </a:solidFill>
              <a:latin typeface="Cambria" panose="02040503050406030204" pitchFamily="18" charset="0"/>
            </a:endParaRPr>
          </a:p>
          <a:p>
            <a:pPr marL="285750" indent="-285750">
              <a:buFont typeface="Wingdings" panose="05000000000000000000" pitchFamily="2" charset="2"/>
              <a:buChar char="v"/>
            </a:pPr>
            <a:r>
              <a:rPr lang="en-GB" dirty="0">
                <a:solidFill>
                  <a:schemeClr val="tx2">
                    <a:lumMod val="60000"/>
                    <a:lumOff val="40000"/>
                  </a:schemeClr>
                </a:solidFill>
                <a:latin typeface="Cambria" panose="02040503050406030204" pitchFamily="18" charset="0"/>
              </a:rPr>
              <a:t>Whilst your son/daughter/ relative is at Reach @  Uniquely Different we will ensure their staff are attending to their needs.</a:t>
            </a:r>
          </a:p>
        </p:txBody>
      </p:sp>
      <p:pic>
        <p:nvPicPr>
          <p:cNvPr id="1026" name="Picture 2" descr="C:\Users\Chesterfield\AppData\Local\Microsoft\Windows\Temporary Internet Files\Content.IE5\CS80TYQI\MC9004419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5692103"/>
            <a:ext cx="684075" cy="600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esterfield\AppData\Local\Microsoft\Windows\Temporary Internet Files\Content.IE5\IJ4CU9XM\MC9002906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5671354"/>
            <a:ext cx="1124269" cy="6584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430EFC6-E6FF-4B37-B131-35452D950857}" type="slidenum">
              <a:rPr lang="en-GB" smtClean="0"/>
              <a:pPr/>
              <a:t>10</a:t>
            </a:fld>
            <a:endParaRPr lang="en-GB"/>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96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11760" y="260648"/>
            <a:ext cx="4320480" cy="461665"/>
          </a:xfrm>
          <a:prstGeom prst="rect">
            <a:avLst/>
          </a:prstGeom>
          <a:noFill/>
        </p:spPr>
        <p:txBody>
          <a:bodyPr wrap="square" rtlCol="0">
            <a:spAutoFit/>
          </a:bodyPr>
          <a:lstStyle/>
          <a:p>
            <a:pPr algn="ctr"/>
            <a:r>
              <a:rPr lang="en-GB" sz="2400" b="1" u="sng" dirty="0">
                <a:solidFill>
                  <a:schemeClr val="tx2">
                    <a:lumMod val="60000"/>
                    <a:lumOff val="40000"/>
                  </a:schemeClr>
                </a:solidFill>
                <a:latin typeface="Cambria" panose="02040503050406030204" pitchFamily="18" charset="0"/>
              </a:rPr>
              <a:t>How we will help?</a:t>
            </a:r>
          </a:p>
        </p:txBody>
      </p:sp>
      <p:sp>
        <p:nvSpPr>
          <p:cNvPr id="4" name="Slide Number Placeholder 3"/>
          <p:cNvSpPr>
            <a:spLocks noGrp="1"/>
          </p:cNvSpPr>
          <p:nvPr>
            <p:ph type="sldNum" sz="quarter" idx="12"/>
          </p:nvPr>
        </p:nvSpPr>
        <p:spPr/>
        <p:txBody>
          <a:bodyPr/>
          <a:lstStyle/>
          <a:p>
            <a:fld id="{E430EFC6-E6FF-4B37-B131-35452D950857}" type="slidenum">
              <a:rPr lang="en-GB" smtClean="0"/>
              <a:pPr/>
              <a:t>11</a:t>
            </a:fld>
            <a:endParaRPr lang="en-GB"/>
          </a:p>
        </p:txBody>
      </p:sp>
      <p:sp>
        <p:nvSpPr>
          <p:cNvPr id="7" name="TextBox 6">
            <a:extLst>
              <a:ext uri="{FF2B5EF4-FFF2-40B4-BE49-F238E27FC236}">
                <a16:creationId xmlns:a16="http://schemas.microsoft.com/office/drawing/2014/main" id="{E65D209B-5ECA-45E4-B3CB-D427A3BD7805}"/>
              </a:ext>
            </a:extLst>
          </p:cNvPr>
          <p:cNvSpPr txBox="1"/>
          <p:nvPr/>
        </p:nvSpPr>
        <p:spPr>
          <a:xfrm>
            <a:off x="575556" y="1772816"/>
            <a:ext cx="7992888" cy="4493538"/>
          </a:xfrm>
          <a:prstGeom prst="rect">
            <a:avLst/>
          </a:prstGeom>
          <a:noFill/>
        </p:spPr>
        <p:txBody>
          <a:bodyPr wrap="square" rtlCol="0">
            <a:spAutoFit/>
          </a:bodyPr>
          <a:lstStyle/>
          <a:p>
            <a:r>
              <a:rPr lang="en-GB" sz="1600" dirty="0">
                <a:solidFill>
                  <a:schemeClr val="tx2">
                    <a:lumMod val="60000"/>
                    <a:lumOff val="40000"/>
                  </a:schemeClr>
                </a:solidFill>
                <a:latin typeface="Cambria" panose="02040503050406030204" pitchFamily="18" charset="0"/>
              </a:rPr>
              <a:t>We will help with safe play, learning and development by;</a:t>
            </a:r>
          </a:p>
          <a:p>
            <a:endParaRPr lang="en-GB" sz="1600" dirty="0">
              <a:solidFill>
                <a:schemeClr val="tx2">
                  <a:lumMod val="60000"/>
                  <a:lumOff val="40000"/>
                </a:schemeClr>
              </a:solidFill>
              <a:latin typeface="Cambria" panose="02040503050406030204" pitchFamily="18" charset="0"/>
            </a:endParaRPr>
          </a:p>
          <a:p>
            <a:pPr marL="285750" indent="-285750">
              <a:buFont typeface="Wingdings" panose="05000000000000000000" pitchFamily="2" charset="2"/>
              <a:buChar char="v"/>
            </a:pPr>
            <a:r>
              <a:rPr lang="en-GB" sz="1600" dirty="0">
                <a:solidFill>
                  <a:schemeClr val="tx2">
                    <a:lumMod val="60000"/>
                    <a:lumOff val="40000"/>
                  </a:schemeClr>
                </a:solidFill>
                <a:latin typeface="Cambria" panose="02040503050406030204" pitchFamily="18" charset="0"/>
              </a:rPr>
              <a:t>Working with support workers by having activities and rooms set up and available for use</a:t>
            </a:r>
          </a:p>
          <a:p>
            <a:pPr marL="285750" indent="-285750">
              <a:buFont typeface="Wingdings" panose="05000000000000000000" pitchFamily="2" charset="2"/>
              <a:buChar char="v"/>
            </a:pPr>
            <a:r>
              <a:rPr lang="en-GB" sz="1600" dirty="0">
                <a:solidFill>
                  <a:schemeClr val="tx2">
                    <a:lumMod val="60000"/>
                    <a:lumOff val="40000"/>
                  </a:schemeClr>
                </a:solidFill>
                <a:latin typeface="Cambria" panose="02040503050406030204" pitchFamily="18" charset="0"/>
              </a:rPr>
              <a:t>Person centred assessments that identifies individual needs</a:t>
            </a:r>
          </a:p>
          <a:p>
            <a:pPr marL="285750" indent="-285750">
              <a:buFont typeface="Wingdings" panose="05000000000000000000" pitchFamily="2" charset="2"/>
              <a:buChar char="v"/>
            </a:pPr>
            <a:r>
              <a:rPr lang="en-GB" sz="1600" dirty="0">
                <a:solidFill>
                  <a:schemeClr val="tx2">
                    <a:lumMod val="60000"/>
                    <a:lumOff val="40000"/>
                  </a:schemeClr>
                </a:solidFill>
                <a:latin typeface="Cambria" panose="02040503050406030204" pitchFamily="18" charset="0"/>
              </a:rPr>
              <a:t>Positive behavioural support and strategies</a:t>
            </a:r>
          </a:p>
          <a:p>
            <a:pPr marL="285750" indent="-285750">
              <a:buFont typeface="Wingdings" panose="05000000000000000000" pitchFamily="2" charset="2"/>
              <a:buChar char="v"/>
            </a:pPr>
            <a:r>
              <a:rPr lang="en-GB" sz="1600" dirty="0">
                <a:solidFill>
                  <a:schemeClr val="tx2">
                    <a:lumMod val="60000"/>
                    <a:lumOff val="40000"/>
                  </a:schemeClr>
                </a:solidFill>
                <a:latin typeface="Cambria" panose="02040503050406030204" pitchFamily="18" charset="0"/>
              </a:rPr>
              <a:t>Breaking down tasks into easily identifiable steps</a:t>
            </a:r>
          </a:p>
          <a:p>
            <a:pPr marL="285750" indent="-285750">
              <a:buFont typeface="Wingdings" panose="05000000000000000000" pitchFamily="2" charset="2"/>
              <a:buChar char="v"/>
            </a:pPr>
            <a:r>
              <a:rPr lang="en-GB" sz="1600" dirty="0">
                <a:solidFill>
                  <a:schemeClr val="tx2">
                    <a:lumMod val="60000"/>
                    <a:lumOff val="40000"/>
                  </a:schemeClr>
                </a:solidFill>
                <a:latin typeface="Cambria" panose="02040503050406030204" pitchFamily="18" charset="0"/>
              </a:rPr>
              <a:t>Demonstrating tasks</a:t>
            </a:r>
          </a:p>
          <a:p>
            <a:pPr marL="285750" indent="-285750">
              <a:buFont typeface="Wingdings" panose="05000000000000000000" pitchFamily="2" charset="2"/>
              <a:buChar char="v"/>
            </a:pPr>
            <a:r>
              <a:rPr lang="en-GB" sz="1600" dirty="0">
                <a:solidFill>
                  <a:schemeClr val="tx2">
                    <a:lumMod val="60000"/>
                    <a:lumOff val="40000"/>
                  </a:schemeClr>
                </a:solidFill>
                <a:latin typeface="Cambria" panose="02040503050406030204" pitchFamily="18" charset="0"/>
              </a:rPr>
              <a:t>Provision of pictorial prompts, symbols, diagrams, digital clocks</a:t>
            </a:r>
          </a:p>
          <a:p>
            <a:pPr marL="285750" indent="-285750">
              <a:buFont typeface="Wingdings" panose="05000000000000000000" pitchFamily="2" charset="2"/>
              <a:buChar char="v"/>
            </a:pPr>
            <a:r>
              <a:rPr lang="en-GB" sz="1600" dirty="0">
                <a:solidFill>
                  <a:schemeClr val="tx2">
                    <a:lumMod val="60000"/>
                    <a:lumOff val="40000"/>
                  </a:schemeClr>
                </a:solidFill>
                <a:latin typeface="Cambria" panose="02040503050406030204" pitchFamily="18" charset="0"/>
              </a:rPr>
              <a:t>Use of visual aids / videos</a:t>
            </a:r>
          </a:p>
          <a:p>
            <a:pPr marL="285750" indent="-285750">
              <a:buFont typeface="Wingdings" panose="05000000000000000000" pitchFamily="2" charset="2"/>
              <a:buChar char="v"/>
            </a:pPr>
            <a:r>
              <a:rPr lang="en-GB" sz="1600" dirty="0">
                <a:solidFill>
                  <a:schemeClr val="tx2">
                    <a:lumMod val="60000"/>
                    <a:lumOff val="40000"/>
                  </a:schemeClr>
                </a:solidFill>
                <a:latin typeface="Cambria" panose="02040503050406030204" pitchFamily="18" charset="0"/>
              </a:rPr>
              <a:t>Helping to support development needs on a gradual basis</a:t>
            </a:r>
          </a:p>
          <a:p>
            <a:pPr marL="285750" indent="-285750">
              <a:buFont typeface="Wingdings" panose="05000000000000000000" pitchFamily="2" charset="2"/>
              <a:buChar char="v"/>
            </a:pPr>
            <a:r>
              <a:rPr lang="en-GB" sz="1600" dirty="0">
                <a:solidFill>
                  <a:schemeClr val="tx2">
                    <a:lumMod val="60000"/>
                    <a:lumOff val="40000"/>
                  </a:schemeClr>
                </a:solidFill>
                <a:latin typeface="Cambria" panose="02040503050406030204" pitchFamily="18" charset="0"/>
              </a:rPr>
              <a:t>Addressing issues, tackling a few issues at any one time to avoid the child feeling overwhelmed or inadequate</a:t>
            </a:r>
          </a:p>
          <a:p>
            <a:pPr marL="285750" indent="-285750">
              <a:buFont typeface="Wingdings" panose="05000000000000000000" pitchFamily="2" charset="2"/>
              <a:buChar char="v"/>
            </a:pPr>
            <a:r>
              <a:rPr lang="en-GB" sz="1600" dirty="0">
                <a:solidFill>
                  <a:schemeClr val="tx2">
                    <a:lumMod val="60000"/>
                    <a:lumOff val="40000"/>
                  </a:schemeClr>
                </a:solidFill>
                <a:latin typeface="Cambria" panose="02040503050406030204" pitchFamily="18" charset="0"/>
              </a:rPr>
              <a:t>Repetition of instruction / input</a:t>
            </a:r>
          </a:p>
          <a:p>
            <a:pPr marL="285750" indent="-285750">
              <a:buFont typeface="Wingdings" panose="05000000000000000000" pitchFamily="2" charset="2"/>
              <a:buChar char="v"/>
            </a:pPr>
            <a:r>
              <a:rPr lang="en-GB" sz="1600" dirty="0">
                <a:solidFill>
                  <a:schemeClr val="tx2">
                    <a:lumMod val="60000"/>
                    <a:lumOff val="40000"/>
                  </a:schemeClr>
                </a:solidFill>
                <a:latin typeface="Cambria" panose="02040503050406030204" pitchFamily="18" charset="0"/>
              </a:rPr>
              <a:t>ASDAN provision</a:t>
            </a:r>
          </a:p>
          <a:p>
            <a:pPr marL="285750" indent="-285750">
              <a:buFont typeface="Wingdings" panose="05000000000000000000" pitchFamily="2" charset="2"/>
              <a:buChar char="v"/>
            </a:pPr>
            <a:r>
              <a:rPr lang="en-GB" sz="1600" dirty="0">
                <a:solidFill>
                  <a:schemeClr val="tx2">
                    <a:lumMod val="60000"/>
                    <a:lumOff val="40000"/>
                  </a:schemeClr>
                </a:solidFill>
                <a:latin typeface="Cambria" panose="02040503050406030204" pitchFamily="18" charset="0"/>
              </a:rPr>
              <a:t>Working with families to develop skills and approaches to enhance care and relationships between the parent, child and family</a:t>
            </a:r>
          </a:p>
          <a:p>
            <a:endParaRPr lang="en-GB" sz="1400" dirty="0">
              <a:solidFill>
                <a:schemeClr val="tx2">
                  <a:lumMod val="60000"/>
                  <a:lumOff val="40000"/>
                </a:schemeClr>
              </a:solidFill>
              <a:latin typeface="Cambria" panose="02040503050406030204" pitchFamily="18" charset="0"/>
            </a:endParaRPr>
          </a:p>
        </p:txBody>
      </p:sp>
      <p:pic>
        <p:nvPicPr>
          <p:cNvPr id="10" name="Picture 9">
            <a:extLst>
              <a:ext uri="{FF2B5EF4-FFF2-40B4-BE49-F238E27FC236}">
                <a16:creationId xmlns:a16="http://schemas.microsoft.com/office/drawing/2014/main" id="{6DA9F815-3BA3-4B0F-9388-F1CBB7D9730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9206" y="305956"/>
            <a:ext cx="1267594" cy="1368152"/>
          </a:xfrm>
          <a:prstGeom prst="rect">
            <a:avLst/>
          </a:prstGeom>
          <a:noFill/>
          <a:ln>
            <a:noFill/>
          </a:ln>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21837D4-56DA-4C17-9204-5472066BD07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1267594" cy="1368152"/>
          </a:xfrm>
          <a:prstGeom prst="rect">
            <a:avLst/>
          </a:prstGeom>
          <a:noFill/>
          <a:ln>
            <a:noFill/>
          </a:ln>
        </p:spPr>
      </p:pic>
    </p:spTree>
    <p:extLst>
      <p:ext uri="{BB962C8B-B14F-4D97-AF65-F5344CB8AC3E}">
        <p14:creationId xmlns:p14="http://schemas.microsoft.com/office/powerpoint/2010/main" val="150391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descr="C:\Users\Chesterfield\AppData\Local\Microsoft\Windows\Temporary Internet Files\Content.IE5\IJ4CU9XM\MC9004459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60647"/>
            <a:ext cx="936104" cy="1045723"/>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Chesterfield\AppData\Local\Microsoft\Windows\Temporary Internet Files\Content.IE5\NYKZ2MSW\MC90038976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2350" y="5373216"/>
            <a:ext cx="816094" cy="6764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Chesterfield\AppData\Local\Microsoft\Windows\Temporary Internet Files\Content.IE5\XH1VJBKH\MC90015495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556" y="4941168"/>
            <a:ext cx="1536456" cy="124214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430EFC6-E6FF-4B37-B131-35452D950857}" type="slidenum">
              <a:rPr lang="en-GB" smtClean="0"/>
              <a:pPr/>
              <a:t>12</a:t>
            </a:fld>
            <a:endParaRPr lang="en-GB"/>
          </a:p>
        </p:txBody>
      </p:sp>
      <p:sp>
        <p:nvSpPr>
          <p:cNvPr id="4" name="TextBox 3"/>
          <p:cNvSpPr txBox="1"/>
          <p:nvPr/>
        </p:nvSpPr>
        <p:spPr>
          <a:xfrm>
            <a:off x="897761" y="1446182"/>
            <a:ext cx="6624736" cy="3354765"/>
          </a:xfrm>
          <a:prstGeom prst="rect">
            <a:avLst/>
          </a:prstGeom>
          <a:noFill/>
        </p:spPr>
        <p:txBody>
          <a:bodyPr wrap="square" rtlCol="0">
            <a:spAutoFit/>
          </a:bodyPr>
          <a:lstStyle/>
          <a:p>
            <a:pPr algn="just"/>
            <a:endParaRPr lang="en-GB" sz="1400" dirty="0">
              <a:solidFill>
                <a:srgbClr val="0070C0"/>
              </a:solidFill>
              <a:latin typeface="Cambria" panose="02040503050406030204" pitchFamily="18" charset="0"/>
            </a:endParaRPr>
          </a:p>
          <a:p>
            <a:pPr marL="285750" indent="-285750" algn="just">
              <a:buFont typeface="Wingdings" panose="05000000000000000000" pitchFamily="2" charset="2"/>
              <a:buChar char="v"/>
            </a:pPr>
            <a:r>
              <a:rPr lang="en-GB" dirty="0">
                <a:solidFill>
                  <a:srgbClr val="0070C0"/>
                </a:solidFill>
                <a:latin typeface="Cambria" panose="02040503050406030204" pitchFamily="18" charset="0"/>
              </a:rPr>
              <a:t>With you, your social worker and team around the child(ren) will have discussed and recommended use of Reach @ Uniquely Different as a resource</a:t>
            </a:r>
          </a:p>
          <a:p>
            <a:pPr marL="285750" indent="-285750" algn="just">
              <a:buFont typeface="Wingdings" panose="05000000000000000000" pitchFamily="2" charset="2"/>
              <a:buChar char="v"/>
            </a:pPr>
            <a:r>
              <a:rPr lang="en-GB" dirty="0">
                <a:solidFill>
                  <a:srgbClr val="0070C0"/>
                </a:solidFill>
                <a:latin typeface="Cambria" panose="02040503050406030204" pitchFamily="18" charset="0"/>
              </a:rPr>
              <a:t>We will offer you an opportunity to meet with us – at your home and/or the centre.</a:t>
            </a:r>
          </a:p>
          <a:p>
            <a:pPr marL="285750" indent="-285750" algn="just">
              <a:buFont typeface="Wingdings" panose="05000000000000000000" pitchFamily="2" charset="2"/>
              <a:buChar char="v"/>
            </a:pPr>
            <a:r>
              <a:rPr lang="en-GB" dirty="0">
                <a:solidFill>
                  <a:srgbClr val="0070C0"/>
                </a:solidFill>
                <a:latin typeface="Cambria" panose="02040503050406030204" pitchFamily="18" charset="0"/>
              </a:rPr>
              <a:t>Arrange centre visit with support worker / supporter</a:t>
            </a:r>
          </a:p>
          <a:p>
            <a:pPr marL="285750" indent="-285750" algn="just">
              <a:buFont typeface="Wingdings" panose="05000000000000000000" pitchFamily="2" charset="2"/>
              <a:buChar char="v"/>
            </a:pPr>
            <a:r>
              <a:rPr lang="en-GB" dirty="0">
                <a:solidFill>
                  <a:srgbClr val="0070C0"/>
                </a:solidFill>
                <a:latin typeface="Cambria" panose="02040503050406030204" pitchFamily="18" charset="0"/>
              </a:rPr>
              <a:t>We will discuss, agree the consent to support prior to admission, services identified.</a:t>
            </a:r>
          </a:p>
          <a:p>
            <a:pPr marL="285750" indent="-285750" algn="just">
              <a:buFont typeface="Wingdings" panose="05000000000000000000" pitchFamily="2" charset="2"/>
              <a:buChar char="v"/>
            </a:pPr>
            <a:r>
              <a:rPr lang="en-GB" dirty="0">
                <a:solidFill>
                  <a:srgbClr val="0070C0"/>
                </a:solidFill>
                <a:latin typeface="Cambria" panose="02040503050406030204" pitchFamily="18" charset="0"/>
              </a:rPr>
              <a:t>Book suitable times and sessions according to your needs and needs of others at the centre.</a:t>
            </a:r>
          </a:p>
          <a:p>
            <a:endParaRPr lang="en-GB" dirty="0"/>
          </a:p>
        </p:txBody>
      </p:sp>
      <p:sp>
        <p:nvSpPr>
          <p:cNvPr id="8" name="TextBox 7"/>
          <p:cNvSpPr txBox="1"/>
          <p:nvPr/>
        </p:nvSpPr>
        <p:spPr>
          <a:xfrm>
            <a:off x="1127614" y="557682"/>
            <a:ext cx="6624736" cy="523220"/>
          </a:xfrm>
          <a:prstGeom prst="rect">
            <a:avLst/>
          </a:prstGeom>
          <a:noFill/>
        </p:spPr>
        <p:txBody>
          <a:bodyPr wrap="square" rtlCol="0">
            <a:spAutoFit/>
          </a:bodyPr>
          <a:lstStyle/>
          <a:p>
            <a:pPr algn="ctr"/>
            <a:r>
              <a:rPr lang="en-GB" sz="2800" b="1" u="sng" dirty="0">
                <a:solidFill>
                  <a:srgbClr val="0070C0"/>
                </a:solidFill>
                <a:latin typeface="Cambria" panose="02040503050406030204" pitchFamily="18" charset="0"/>
              </a:rPr>
              <a:t>Admissions Procedure</a:t>
            </a:r>
            <a:endParaRPr lang="en-GB" sz="1400" dirty="0">
              <a:solidFill>
                <a:srgbClr val="0070C0"/>
              </a:solidFill>
              <a:latin typeface="Cambria" panose="02040503050406030204" pitchFamily="18" charset="0"/>
            </a:endParaRP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24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0EFC6-E6FF-4B37-B131-35452D950857}" type="slidenum">
              <a:rPr lang="en-GB" smtClean="0"/>
              <a:pPr/>
              <a:t>13</a:t>
            </a:fld>
            <a:endParaRPr lang="en-GB"/>
          </a:p>
        </p:txBody>
      </p:sp>
      <p:sp>
        <p:nvSpPr>
          <p:cNvPr id="3" name="TextBox 2"/>
          <p:cNvSpPr txBox="1"/>
          <p:nvPr/>
        </p:nvSpPr>
        <p:spPr>
          <a:xfrm>
            <a:off x="455006" y="291945"/>
            <a:ext cx="8219256" cy="461665"/>
          </a:xfrm>
          <a:prstGeom prst="rect">
            <a:avLst/>
          </a:prstGeom>
          <a:noFill/>
        </p:spPr>
        <p:txBody>
          <a:bodyPr wrap="square" rtlCol="0">
            <a:spAutoFit/>
          </a:bodyPr>
          <a:lstStyle/>
          <a:p>
            <a:pPr algn="ctr"/>
            <a:r>
              <a:rPr lang="en-GB" sz="2400" b="1" u="sng" dirty="0">
                <a:solidFill>
                  <a:schemeClr val="tx2">
                    <a:lumMod val="60000"/>
                    <a:lumOff val="40000"/>
                  </a:schemeClr>
                </a:solidFill>
                <a:latin typeface="Cambria" panose="02040503050406030204" pitchFamily="18" charset="0"/>
              </a:rPr>
              <a:t>Fees and Charges</a:t>
            </a:r>
          </a:p>
        </p:txBody>
      </p:sp>
      <p:sp>
        <p:nvSpPr>
          <p:cNvPr id="4" name="TextBox 3"/>
          <p:cNvSpPr txBox="1"/>
          <p:nvPr/>
        </p:nvSpPr>
        <p:spPr>
          <a:xfrm>
            <a:off x="563018" y="1124744"/>
            <a:ext cx="8003232" cy="4832092"/>
          </a:xfrm>
          <a:prstGeom prst="rect">
            <a:avLst/>
          </a:prstGeom>
          <a:noFill/>
        </p:spPr>
        <p:txBody>
          <a:bodyPr wrap="square" rtlCol="0">
            <a:spAutoFit/>
          </a:bodyPr>
          <a:lstStyle/>
          <a:p>
            <a:r>
              <a:rPr lang="en-GB" sz="1400" dirty="0">
                <a:solidFill>
                  <a:schemeClr val="tx2">
                    <a:lumMod val="60000"/>
                    <a:lumOff val="40000"/>
                  </a:schemeClr>
                </a:solidFill>
                <a:latin typeface="Cambria" panose="02040503050406030204" pitchFamily="18" charset="0"/>
                <a:ea typeface="Cambria" panose="02040503050406030204" pitchFamily="18" charset="0"/>
              </a:rPr>
              <a:t>Due to the individuality of each child, fees will be arranged dependent on the level of assessment or support required.  We will work in conjunction with the referrer to ensure that the service provided is tailored to the specific needs and preferences of each family.</a:t>
            </a:r>
          </a:p>
          <a:p>
            <a:endParaRPr lang="en-US" sz="1400" dirty="0">
              <a:solidFill>
                <a:schemeClr val="tx2">
                  <a:lumMod val="60000"/>
                  <a:lumOff val="40000"/>
                </a:schemeClr>
              </a:solidFill>
              <a:latin typeface="Cambria" panose="02040503050406030204" pitchFamily="18" charset="0"/>
              <a:ea typeface="Cambria" panose="02040503050406030204" pitchFamily="18" charset="0"/>
            </a:endParaRPr>
          </a:p>
          <a:p>
            <a:r>
              <a:rPr lang="en-GB" sz="1400" dirty="0">
                <a:solidFill>
                  <a:schemeClr val="tx2">
                    <a:lumMod val="60000"/>
                    <a:lumOff val="40000"/>
                  </a:schemeClr>
                </a:solidFill>
                <a:latin typeface="Cambria" panose="02040503050406030204" pitchFamily="18" charset="0"/>
                <a:ea typeface="Cambria" panose="02040503050406030204" pitchFamily="18" charset="0"/>
              </a:rPr>
              <a:t>Invoices will be raised on a 4 weekly basis and payment is required within 30 days of the invoice date unless otherwise agreed in writing with Reach @ Uniquely Different.</a:t>
            </a:r>
          </a:p>
          <a:p>
            <a:endParaRPr lang="en-US" sz="1400" dirty="0">
              <a:solidFill>
                <a:schemeClr val="tx2">
                  <a:lumMod val="60000"/>
                  <a:lumOff val="40000"/>
                </a:schemeClr>
              </a:solidFill>
              <a:latin typeface="Cambria" panose="02040503050406030204" pitchFamily="18" charset="0"/>
              <a:ea typeface="Cambria" panose="02040503050406030204" pitchFamily="18" charset="0"/>
            </a:endParaRPr>
          </a:p>
          <a:p>
            <a:r>
              <a:rPr lang="en-GB" sz="1400" dirty="0">
                <a:solidFill>
                  <a:schemeClr val="tx2">
                    <a:lumMod val="60000"/>
                    <a:lumOff val="40000"/>
                  </a:schemeClr>
                </a:solidFill>
                <a:latin typeface="Cambria" panose="02040503050406030204" pitchFamily="18" charset="0"/>
                <a:ea typeface="Cambria" panose="02040503050406030204" pitchFamily="18" charset="0"/>
              </a:rPr>
              <a:t>Should the referring agency terminate the assessment prior to the agreed term, Reach @ Uniquely Different reserves the right to charge a minimum of one month period following the departure of the child / family.</a:t>
            </a:r>
            <a:endParaRPr lang="en-US" sz="1400" dirty="0">
              <a:solidFill>
                <a:schemeClr val="tx2">
                  <a:lumMod val="60000"/>
                  <a:lumOff val="40000"/>
                </a:schemeClr>
              </a:solidFill>
              <a:latin typeface="Cambria" panose="02040503050406030204" pitchFamily="18" charset="0"/>
              <a:ea typeface="Cambria" panose="02040503050406030204" pitchFamily="18" charset="0"/>
            </a:endParaRPr>
          </a:p>
          <a:p>
            <a:endParaRPr lang="en-GB" sz="1400" dirty="0">
              <a:solidFill>
                <a:schemeClr val="tx2">
                  <a:lumMod val="60000"/>
                  <a:lumOff val="40000"/>
                </a:schemeClr>
              </a:solidFill>
              <a:latin typeface="Cambria" panose="02040503050406030204" pitchFamily="18" charset="0"/>
              <a:ea typeface="Cambria" panose="02040503050406030204" pitchFamily="18" charset="0"/>
            </a:endParaRPr>
          </a:p>
          <a:p>
            <a:r>
              <a:rPr lang="en-GB" sz="1400" dirty="0">
                <a:solidFill>
                  <a:schemeClr val="tx2">
                    <a:lumMod val="60000"/>
                    <a:lumOff val="40000"/>
                  </a:schemeClr>
                </a:solidFill>
                <a:latin typeface="Cambria" panose="02040503050406030204" pitchFamily="18" charset="0"/>
                <a:ea typeface="Cambria" panose="02040503050406030204" pitchFamily="18" charset="0"/>
              </a:rPr>
              <a:t>Should the referring agency cancel a placement prior to commencement of the placement, Reach @ Uniquely Different reserves the right to charge a cancellation fee of 2 full weeks.</a:t>
            </a:r>
            <a:endParaRPr lang="en-US" sz="1400" dirty="0">
              <a:solidFill>
                <a:schemeClr val="tx2">
                  <a:lumMod val="60000"/>
                  <a:lumOff val="40000"/>
                </a:schemeClr>
              </a:solidFill>
              <a:latin typeface="Cambria" panose="02040503050406030204" pitchFamily="18" charset="0"/>
              <a:ea typeface="Cambria" panose="02040503050406030204" pitchFamily="18" charset="0"/>
            </a:endParaRPr>
          </a:p>
          <a:p>
            <a:pPr algn="just"/>
            <a:endParaRPr lang="en-GB" sz="1400" dirty="0">
              <a:solidFill>
                <a:schemeClr val="tx2">
                  <a:lumMod val="60000"/>
                  <a:lumOff val="40000"/>
                </a:schemeClr>
              </a:solidFill>
              <a:latin typeface="Cambria" panose="02040503050406030204" pitchFamily="18" charset="0"/>
              <a:ea typeface="Cambria" panose="02040503050406030204" pitchFamily="18" charset="0"/>
            </a:endParaRPr>
          </a:p>
          <a:p>
            <a:pPr algn="just"/>
            <a:r>
              <a:rPr lang="en-GB" sz="1400" dirty="0">
                <a:solidFill>
                  <a:schemeClr val="tx2">
                    <a:lumMod val="60000"/>
                    <a:lumOff val="40000"/>
                  </a:schemeClr>
                </a:solidFill>
                <a:latin typeface="Cambria" panose="02040503050406030204" pitchFamily="18" charset="0"/>
                <a:ea typeface="Cambria" panose="02040503050406030204" pitchFamily="18" charset="0"/>
              </a:rPr>
              <a:t>Funding can be provided via local authority, direct payments or private arrangement.</a:t>
            </a:r>
          </a:p>
          <a:p>
            <a:pPr algn="just"/>
            <a:endParaRPr lang="en-GB" sz="1400" dirty="0">
              <a:solidFill>
                <a:schemeClr val="tx2">
                  <a:lumMod val="60000"/>
                  <a:lumOff val="40000"/>
                </a:schemeClr>
              </a:solidFill>
              <a:latin typeface="Cambria" panose="02040503050406030204" pitchFamily="18" charset="0"/>
              <a:ea typeface="Cambria" panose="02040503050406030204" pitchFamily="18" charset="0"/>
            </a:endParaRPr>
          </a:p>
          <a:p>
            <a:pPr algn="just"/>
            <a:r>
              <a:rPr lang="en-GB" sz="1400" dirty="0">
                <a:solidFill>
                  <a:schemeClr val="tx2">
                    <a:lumMod val="60000"/>
                    <a:lumOff val="40000"/>
                  </a:schemeClr>
                </a:solidFill>
                <a:latin typeface="Cambria" panose="02040503050406030204" pitchFamily="18" charset="0"/>
                <a:ea typeface="Cambria" panose="02040503050406030204" pitchFamily="18" charset="0"/>
              </a:rPr>
              <a:t>Funding can be charged;</a:t>
            </a:r>
          </a:p>
          <a:p>
            <a:pPr algn="just"/>
            <a:endParaRPr lang="en-GB" sz="1400" dirty="0">
              <a:solidFill>
                <a:schemeClr val="tx2">
                  <a:lumMod val="60000"/>
                  <a:lumOff val="40000"/>
                </a:schemeClr>
              </a:solidFill>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v"/>
            </a:pPr>
            <a:r>
              <a:rPr lang="en-GB" sz="1400" dirty="0">
                <a:solidFill>
                  <a:schemeClr val="tx2">
                    <a:lumMod val="60000"/>
                    <a:lumOff val="40000"/>
                  </a:schemeClr>
                </a:solidFill>
                <a:latin typeface="Cambria" panose="02040503050406030204" pitchFamily="18" charset="0"/>
                <a:ea typeface="Cambria" panose="02040503050406030204" pitchFamily="18" charset="0"/>
              </a:rPr>
              <a:t>Directly to funding authority</a:t>
            </a:r>
          </a:p>
          <a:p>
            <a:pPr marL="285750" indent="-285750" algn="just">
              <a:buFont typeface="Wingdings" panose="05000000000000000000" pitchFamily="2" charset="2"/>
              <a:buChar char="v"/>
            </a:pPr>
            <a:r>
              <a:rPr lang="en-GB" sz="1400" dirty="0">
                <a:solidFill>
                  <a:schemeClr val="tx2">
                    <a:lumMod val="60000"/>
                    <a:lumOff val="40000"/>
                  </a:schemeClr>
                </a:solidFill>
                <a:latin typeface="Cambria" panose="02040503050406030204" pitchFamily="18" charset="0"/>
                <a:ea typeface="Cambria" panose="02040503050406030204" pitchFamily="18" charset="0"/>
              </a:rPr>
              <a:t>Directly to the person via Direct Payment, individualised budget, short breaks allocation</a:t>
            </a:r>
          </a:p>
          <a:p>
            <a:pPr algn="just"/>
            <a:endParaRPr lang="en-GB" sz="1400" dirty="0">
              <a:solidFill>
                <a:srgbClr val="0070C0"/>
              </a:solidFill>
              <a:latin typeface="Cambria" panose="02040503050406030204" pitchFamily="18" charset="0"/>
            </a:endParaRPr>
          </a:p>
          <a:p>
            <a:pPr algn="just"/>
            <a:endParaRPr lang="en-GB" sz="1400" dirty="0">
              <a:solidFill>
                <a:srgbClr val="0070C0"/>
              </a:solidFill>
              <a:latin typeface="Cambria" panose="02040503050406030204" pitchFamily="18"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40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5326" y="476672"/>
            <a:ext cx="8219256" cy="830997"/>
          </a:xfrm>
          <a:prstGeom prst="rect">
            <a:avLst/>
          </a:prstGeom>
          <a:noFill/>
        </p:spPr>
        <p:txBody>
          <a:bodyPr wrap="square" rtlCol="0">
            <a:spAutoFit/>
          </a:bodyPr>
          <a:lstStyle/>
          <a:p>
            <a:pPr algn="ctr"/>
            <a:r>
              <a:rPr lang="en-GB" sz="2400" b="1" u="sng" dirty="0">
                <a:solidFill>
                  <a:schemeClr val="tx2">
                    <a:lumMod val="60000"/>
                    <a:lumOff val="40000"/>
                  </a:schemeClr>
                </a:solidFill>
                <a:latin typeface="Cambria" panose="02040503050406030204" pitchFamily="18" charset="0"/>
              </a:rPr>
              <a:t>Rules and Regulations whilst staying at Reach @ Uniquely Different</a:t>
            </a:r>
          </a:p>
        </p:txBody>
      </p:sp>
      <p:sp>
        <p:nvSpPr>
          <p:cNvPr id="4" name="Slide Number Placeholder 3"/>
          <p:cNvSpPr>
            <a:spLocks noGrp="1"/>
          </p:cNvSpPr>
          <p:nvPr>
            <p:ph type="sldNum" sz="quarter" idx="12"/>
          </p:nvPr>
        </p:nvSpPr>
        <p:spPr/>
        <p:txBody>
          <a:bodyPr/>
          <a:lstStyle/>
          <a:p>
            <a:fld id="{E430EFC6-E6FF-4B37-B131-35452D950857}" type="slidenum">
              <a:rPr lang="en-GB" smtClean="0"/>
              <a:pPr/>
              <a:t>14</a:t>
            </a:fld>
            <a:endParaRPr lang="en-GB"/>
          </a:p>
        </p:txBody>
      </p:sp>
      <p:sp>
        <p:nvSpPr>
          <p:cNvPr id="5" name="TextBox 4"/>
          <p:cNvSpPr txBox="1"/>
          <p:nvPr/>
        </p:nvSpPr>
        <p:spPr>
          <a:xfrm>
            <a:off x="479418" y="1268760"/>
            <a:ext cx="8413062" cy="4955203"/>
          </a:xfrm>
          <a:prstGeom prst="rect">
            <a:avLst/>
          </a:prstGeom>
          <a:noFill/>
        </p:spPr>
        <p:txBody>
          <a:bodyPr wrap="square" rtlCol="0">
            <a:spAutoFit/>
          </a:bodyPr>
          <a:lstStyle/>
          <a:p>
            <a:endParaRPr lang="en-GB" sz="1400" dirty="0">
              <a:solidFill>
                <a:srgbClr val="0070C0"/>
              </a:solidFill>
              <a:latin typeface="Cambria" panose="02040503050406030204" pitchFamily="18" charset="0"/>
            </a:endParaRPr>
          </a:p>
          <a:p>
            <a:endParaRPr lang="en-GB" sz="1400" dirty="0">
              <a:solidFill>
                <a:srgbClr val="0070C0"/>
              </a:solidFill>
              <a:latin typeface="Cambria" panose="02040503050406030204" pitchFamily="18" charset="0"/>
            </a:endParaRPr>
          </a:p>
          <a:p>
            <a:r>
              <a:rPr lang="en-GB" dirty="0">
                <a:solidFill>
                  <a:srgbClr val="0070C0"/>
                </a:solidFill>
                <a:latin typeface="Cambria" panose="02040503050406030204" pitchFamily="18" charset="0"/>
              </a:rPr>
              <a:t>During your stay at Reach @ Uniquely Different, we will work together to ensure that the following rules and regulations are followed and respected.</a:t>
            </a:r>
          </a:p>
          <a:p>
            <a:r>
              <a:rPr lang="en-GB" dirty="0">
                <a:solidFill>
                  <a:srgbClr val="0070C0"/>
                </a:solidFill>
                <a:latin typeface="Cambria" panose="02040503050406030204" pitchFamily="18" charset="0"/>
              </a:rPr>
              <a:t>               </a:t>
            </a:r>
          </a:p>
          <a:p>
            <a:pPr marL="342900" indent="-342900">
              <a:buFont typeface="Wingdings" panose="05000000000000000000" pitchFamily="2" charset="2"/>
              <a:buChar char="v"/>
            </a:pPr>
            <a:r>
              <a:rPr lang="en-GB" dirty="0">
                <a:solidFill>
                  <a:srgbClr val="0070C0"/>
                </a:solidFill>
                <a:latin typeface="Cambria" panose="02040503050406030204" pitchFamily="18" charset="0"/>
              </a:rPr>
              <a:t>We request that pictures and locations are not shared on any Social Media (Facebook, Twitter etc.)</a:t>
            </a:r>
          </a:p>
          <a:p>
            <a:pPr marL="342900" indent="-342900">
              <a:buFont typeface="Wingdings" panose="05000000000000000000" pitchFamily="2" charset="2"/>
              <a:buChar char="v"/>
            </a:pPr>
            <a:r>
              <a:rPr lang="en-GB" dirty="0">
                <a:solidFill>
                  <a:srgbClr val="0070C0"/>
                </a:solidFill>
                <a:latin typeface="Cambria" panose="02040503050406030204" pitchFamily="18" charset="0"/>
              </a:rPr>
              <a:t>Please do not take photos of other visitors.</a:t>
            </a:r>
          </a:p>
          <a:p>
            <a:pPr marL="342900" indent="-342900">
              <a:buFont typeface="Wingdings" panose="05000000000000000000" pitchFamily="2" charset="2"/>
              <a:buChar char="v"/>
            </a:pPr>
            <a:r>
              <a:rPr lang="en-GB" dirty="0">
                <a:solidFill>
                  <a:srgbClr val="0070C0"/>
                </a:solidFill>
                <a:latin typeface="Cambria" panose="02040503050406030204" pitchFamily="18" charset="0"/>
              </a:rPr>
              <a:t>All visitors to adhere to Fire Safety and fire evacuation procedure</a:t>
            </a:r>
          </a:p>
          <a:p>
            <a:pPr marL="342900" indent="-342900">
              <a:buFont typeface="Wingdings" panose="05000000000000000000" pitchFamily="2" charset="2"/>
              <a:buChar char="v"/>
            </a:pPr>
            <a:r>
              <a:rPr lang="en-GB" dirty="0">
                <a:solidFill>
                  <a:srgbClr val="0070C0"/>
                </a:solidFill>
                <a:latin typeface="Cambria" panose="02040503050406030204" pitchFamily="18" charset="0"/>
              </a:rPr>
              <a:t>This building operates a No Smoking policy, and smoking is not allowed within the building.</a:t>
            </a:r>
          </a:p>
          <a:p>
            <a:pPr marL="342900" indent="-342900">
              <a:buFont typeface="Wingdings" panose="05000000000000000000" pitchFamily="2" charset="2"/>
              <a:buChar char="v"/>
            </a:pPr>
            <a:r>
              <a:rPr lang="en-GB" dirty="0">
                <a:solidFill>
                  <a:srgbClr val="0070C0"/>
                </a:solidFill>
                <a:latin typeface="Cambria" panose="02040503050406030204" pitchFamily="18" charset="0"/>
              </a:rPr>
              <a:t>Drugs and Alcohol are not permitted on the site.</a:t>
            </a:r>
          </a:p>
          <a:p>
            <a:pPr marL="342900" indent="-342900">
              <a:buFont typeface="Wingdings" panose="05000000000000000000" pitchFamily="2" charset="2"/>
              <a:buChar char="v"/>
            </a:pPr>
            <a:r>
              <a:rPr lang="en-GB" dirty="0">
                <a:solidFill>
                  <a:srgbClr val="0070C0"/>
                </a:solidFill>
                <a:latin typeface="Cambria" panose="02040503050406030204" pitchFamily="18" charset="0"/>
              </a:rPr>
              <a:t>Medicines to be locked in your medication safe located in allocated staff room (overnight stay) or office (day time).</a:t>
            </a:r>
          </a:p>
          <a:p>
            <a:pPr marL="342900" indent="-342900">
              <a:buFont typeface="Wingdings" panose="05000000000000000000" pitchFamily="2" charset="2"/>
              <a:buChar char="v"/>
            </a:pPr>
            <a:r>
              <a:rPr lang="en-GB" dirty="0">
                <a:solidFill>
                  <a:srgbClr val="0070C0"/>
                </a:solidFill>
                <a:latin typeface="Cambria" panose="02040503050406030204" pitchFamily="18" charset="0"/>
              </a:rPr>
              <a:t>Named visitors to be identified with placing officer. All visitors are required to provide photographic ID, before admission to Reach @ Uniquely Different. No overnight visitors allowed.</a:t>
            </a:r>
          </a:p>
          <a:p>
            <a:pPr marL="342900" indent="-342900">
              <a:buFont typeface="Wingdings" panose="05000000000000000000" pitchFamily="2" charset="2"/>
              <a:buChar char="v"/>
            </a:pPr>
            <a:r>
              <a:rPr lang="en-GB" dirty="0">
                <a:solidFill>
                  <a:srgbClr val="0070C0"/>
                </a:solidFill>
                <a:latin typeface="Cambria" panose="02040503050406030204" pitchFamily="18" charset="0"/>
              </a:rPr>
              <a:t>GDPR</a:t>
            </a:r>
          </a:p>
        </p:txBody>
      </p:sp>
    </p:spTree>
    <p:extLst>
      <p:ext uri="{BB962C8B-B14F-4D97-AF65-F5344CB8AC3E}">
        <p14:creationId xmlns:p14="http://schemas.microsoft.com/office/powerpoint/2010/main" val="258989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11660" y="119668"/>
            <a:ext cx="6624736" cy="523220"/>
          </a:xfrm>
          <a:prstGeom prst="rect">
            <a:avLst/>
          </a:prstGeom>
          <a:noFill/>
        </p:spPr>
        <p:txBody>
          <a:bodyPr wrap="square" rtlCol="0">
            <a:spAutoFit/>
          </a:bodyPr>
          <a:lstStyle/>
          <a:p>
            <a:pPr algn="ctr"/>
            <a:r>
              <a:rPr lang="en-GB" sz="2800" b="1" u="sng" dirty="0">
                <a:solidFill>
                  <a:schemeClr val="tx2">
                    <a:lumMod val="60000"/>
                    <a:lumOff val="40000"/>
                  </a:schemeClr>
                </a:solidFill>
              </a:rPr>
              <a:t>If I am worried who can I talk to?</a:t>
            </a:r>
          </a:p>
        </p:txBody>
      </p:sp>
      <p:sp>
        <p:nvSpPr>
          <p:cNvPr id="3" name="TextBox 2"/>
          <p:cNvSpPr txBox="1"/>
          <p:nvPr/>
        </p:nvSpPr>
        <p:spPr>
          <a:xfrm>
            <a:off x="683568" y="642888"/>
            <a:ext cx="8280920" cy="6001643"/>
          </a:xfrm>
          <a:prstGeom prst="rect">
            <a:avLst/>
          </a:prstGeom>
          <a:noFill/>
        </p:spPr>
        <p:txBody>
          <a:bodyPr wrap="square" rtlCol="0">
            <a:spAutoFit/>
          </a:bodyPr>
          <a:lstStyle/>
          <a:p>
            <a:r>
              <a:rPr lang="en-GB" sz="1400" dirty="0">
                <a:solidFill>
                  <a:srgbClr val="0070C0"/>
                </a:solidFill>
                <a:latin typeface="Cambria" panose="02040503050406030204" pitchFamily="18" charset="0"/>
              </a:rPr>
              <a:t>At Reach @ Uniquely Different, we aim to provide the best possible service we can deliver.  </a:t>
            </a:r>
          </a:p>
          <a:p>
            <a:r>
              <a:rPr lang="en-GB" sz="1400" dirty="0">
                <a:solidFill>
                  <a:srgbClr val="0070C0"/>
                </a:solidFill>
                <a:latin typeface="Cambria" panose="02040503050406030204" pitchFamily="18" charset="0"/>
              </a:rPr>
              <a:t>However, if there is an area where you are dissatisfied, please tell us.  Unless we know we are unable to put it right. </a:t>
            </a:r>
          </a:p>
          <a:p>
            <a:r>
              <a:rPr lang="en-GB" sz="1400" dirty="0">
                <a:solidFill>
                  <a:srgbClr val="0070C0"/>
                </a:solidFill>
                <a:latin typeface="Cambria" panose="02040503050406030204" pitchFamily="18" charset="0"/>
              </a:rPr>
              <a:t>Please note that should a complaint be made verbally the response will be verbal unless otherwise required, all written complaints will be responded to in writing.</a:t>
            </a:r>
          </a:p>
          <a:p>
            <a:r>
              <a:rPr lang="en-GB" sz="1400" dirty="0">
                <a:solidFill>
                  <a:srgbClr val="0070C0"/>
                </a:solidFill>
                <a:latin typeface="Cambria" panose="02040503050406030204" pitchFamily="18" charset="0"/>
              </a:rPr>
              <a:t>In the event of you needing to make a complaint, we have a procedure to follow ensuring your complaint is dealt with professionally, confidentially and efficiently.</a:t>
            </a:r>
          </a:p>
          <a:p>
            <a:r>
              <a:rPr lang="en-GB" sz="1400" dirty="0">
                <a:solidFill>
                  <a:srgbClr val="0070C0"/>
                </a:solidFill>
                <a:latin typeface="Cambria" panose="02040503050406030204" pitchFamily="18" charset="0"/>
              </a:rPr>
              <a:t>In the event of you not being satisfied then:</a:t>
            </a:r>
          </a:p>
          <a:p>
            <a:r>
              <a:rPr lang="en-GB" sz="1400" dirty="0">
                <a:solidFill>
                  <a:srgbClr val="0070C0"/>
                </a:solidFill>
                <a:latin typeface="Cambria" panose="02040503050406030204" pitchFamily="18" charset="0"/>
              </a:rPr>
              <a:t> </a:t>
            </a:r>
          </a:p>
          <a:p>
            <a:r>
              <a:rPr lang="en-GB" sz="1400" dirty="0">
                <a:solidFill>
                  <a:srgbClr val="0070C0"/>
                </a:solidFill>
                <a:latin typeface="Cambria" panose="02040503050406030204" pitchFamily="18" charset="0"/>
              </a:rPr>
              <a:t>1. Approach or make an appointment with the Registered Manager who will complete a complaints record and deal with the issue as soon as possible.  You will be provided with written account of any action taken within 28 days.</a:t>
            </a:r>
          </a:p>
          <a:p>
            <a:r>
              <a:rPr lang="en-GB" sz="1400" dirty="0">
                <a:solidFill>
                  <a:srgbClr val="0070C0"/>
                </a:solidFill>
                <a:latin typeface="Cambria" panose="02040503050406030204" pitchFamily="18" charset="0"/>
              </a:rPr>
              <a:t> 2. If this is not possible or you are still dissatisfied a complaint can be made to the Director (Responsible Person) Gloria Miller.</a:t>
            </a:r>
          </a:p>
          <a:p>
            <a:r>
              <a:rPr lang="en-GB" sz="1400" dirty="0">
                <a:solidFill>
                  <a:srgbClr val="0070C0"/>
                </a:solidFill>
                <a:latin typeface="Cambria" panose="02040503050406030204" pitchFamily="18" charset="0"/>
              </a:rPr>
              <a:t> 3. If you are unhappy with the outcome of this or you have a Child Protection/Safeguarding concern then contact: </a:t>
            </a:r>
          </a:p>
          <a:p>
            <a:endParaRPr lang="en-GB" sz="1400" dirty="0">
              <a:solidFill>
                <a:schemeClr val="tx2">
                  <a:lumMod val="60000"/>
                  <a:lumOff val="40000"/>
                </a:schemeClr>
              </a:solidFill>
              <a:latin typeface="Cambria" panose="02040503050406030204" pitchFamily="18" charset="0"/>
              <a:ea typeface="Cambria" panose="02040503050406030204" pitchFamily="18" charset="0"/>
            </a:endParaRPr>
          </a:p>
          <a:p>
            <a:r>
              <a:rPr lang="en-GB" sz="1200" b="1" dirty="0">
                <a:solidFill>
                  <a:schemeClr val="tx2">
                    <a:lumMod val="60000"/>
                    <a:lumOff val="40000"/>
                  </a:schemeClr>
                </a:solidFill>
                <a:latin typeface="Cambria" panose="02040503050406030204" pitchFamily="18" charset="0"/>
                <a:ea typeface="Cambria" panose="02040503050406030204" pitchFamily="18" charset="0"/>
              </a:rPr>
              <a:t>Sir Michael Wilshaw</a:t>
            </a:r>
          </a:p>
          <a:p>
            <a:r>
              <a:rPr lang="en-GB" sz="1200" b="1" dirty="0">
                <a:solidFill>
                  <a:schemeClr val="tx2">
                    <a:lumMod val="60000"/>
                    <a:lumOff val="40000"/>
                  </a:schemeClr>
                </a:solidFill>
                <a:latin typeface="Cambria" panose="02040503050406030204" pitchFamily="18" charset="0"/>
                <a:ea typeface="Cambria" panose="02040503050406030204" pitchFamily="18" charset="0"/>
              </a:rPr>
              <a:t>Her Majesty’s Chief Inspector for OFSTED</a:t>
            </a:r>
          </a:p>
          <a:p>
            <a:r>
              <a:rPr lang="en-GB" sz="1200" b="1" dirty="0">
                <a:solidFill>
                  <a:schemeClr val="tx2">
                    <a:lumMod val="60000"/>
                    <a:lumOff val="40000"/>
                  </a:schemeClr>
                </a:solidFill>
                <a:latin typeface="Cambria" panose="02040503050406030204" pitchFamily="18" charset="0"/>
                <a:ea typeface="Cambria" panose="02040503050406030204" pitchFamily="18" charset="0"/>
              </a:rPr>
              <a:t>Ofsted </a:t>
            </a:r>
          </a:p>
          <a:p>
            <a:r>
              <a:rPr lang="en-GB" sz="1200" b="1" dirty="0">
                <a:solidFill>
                  <a:schemeClr val="tx2">
                    <a:lumMod val="60000"/>
                    <a:lumOff val="40000"/>
                  </a:schemeClr>
                </a:solidFill>
                <a:latin typeface="Cambria" panose="02040503050406030204" pitchFamily="18" charset="0"/>
                <a:ea typeface="Cambria" panose="02040503050406030204" pitchFamily="18" charset="0"/>
              </a:rPr>
              <a:t>Piccadilly Gate</a:t>
            </a:r>
          </a:p>
          <a:p>
            <a:r>
              <a:rPr lang="en-GB" sz="1200" b="1" dirty="0">
                <a:solidFill>
                  <a:schemeClr val="tx2">
                    <a:lumMod val="60000"/>
                    <a:lumOff val="40000"/>
                  </a:schemeClr>
                </a:solidFill>
                <a:latin typeface="Cambria" panose="02040503050406030204" pitchFamily="18" charset="0"/>
                <a:ea typeface="Cambria" panose="02040503050406030204" pitchFamily="18" charset="0"/>
              </a:rPr>
              <a:t>Store Street</a:t>
            </a:r>
            <a:br>
              <a:rPr lang="en-GB" sz="1200" b="1" dirty="0">
                <a:solidFill>
                  <a:schemeClr val="tx2">
                    <a:lumMod val="60000"/>
                    <a:lumOff val="40000"/>
                  </a:schemeClr>
                </a:solidFill>
                <a:latin typeface="Cambria" panose="02040503050406030204" pitchFamily="18" charset="0"/>
                <a:ea typeface="Cambria" panose="02040503050406030204" pitchFamily="18" charset="0"/>
              </a:rPr>
            </a:br>
            <a:r>
              <a:rPr lang="en-GB" sz="1200" b="1" dirty="0">
                <a:solidFill>
                  <a:schemeClr val="tx2">
                    <a:lumMod val="60000"/>
                    <a:lumOff val="40000"/>
                  </a:schemeClr>
                </a:solidFill>
                <a:latin typeface="Cambria" panose="02040503050406030204" pitchFamily="18" charset="0"/>
                <a:ea typeface="Cambria" panose="02040503050406030204" pitchFamily="18" charset="0"/>
              </a:rPr>
              <a:t>Manchester</a:t>
            </a:r>
            <a:br>
              <a:rPr lang="en-GB" sz="1200" b="1" dirty="0">
                <a:solidFill>
                  <a:schemeClr val="tx2">
                    <a:lumMod val="60000"/>
                    <a:lumOff val="40000"/>
                  </a:schemeClr>
                </a:solidFill>
                <a:latin typeface="Cambria" panose="02040503050406030204" pitchFamily="18" charset="0"/>
                <a:ea typeface="Cambria" panose="02040503050406030204" pitchFamily="18" charset="0"/>
              </a:rPr>
            </a:br>
            <a:r>
              <a:rPr lang="en-GB" sz="1200" b="1" dirty="0">
                <a:solidFill>
                  <a:schemeClr val="tx2">
                    <a:lumMod val="60000"/>
                    <a:lumOff val="40000"/>
                  </a:schemeClr>
                </a:solidFill>
                <a:latin typeface="Cambria" panose="02040503050406030204" pitchFamily="18" charset="0"/>
                <a:ea typeface="Cambria" panose="02040503050406030204" pitchFamily="18" charset="0"/>
              </a:rPr>
              <a:t>M1 2WD</a:t>
            </a:r>
          </a:p>
          <a:p>
            <a:endParaRPr lang="en-GB" sz="1200" b="1" dirty="0">
              <a:solidFill>
                <a:schemeClr val="tx2">
                  <a:lumMod val="60000"/>
                  <a:lumOff val="40000"/>
                </a:schemeClr>
              </a:solidFill>
              <a:latin typeface="Cambria" panose="02040503050406030204" pitchFamily="18" charset="0"/>
              <a:ea typeface="Cambria" panose="02040503050406030204" pitchFamily="18" charset="0"/>
            </a:endParaRPr>
          </a:p>
          <a:p>
            <a:r>
              <a:rPr lang="en-GB" sz="1200" b="1" dirty="0">
                <a:solidFill>
                  <a:schemeClr val="tx2">
                    <a:lumMod val="60000"/>
                    <a:lumOff val="40000"/>
                  </a:schemeClr>
                </a:solidFill>
                <a:latin typeface="Cambria" panose="02040503050406030204" pitchFamily="18" charset="0"/>
                <a:ea typeface="Cambria" panose="02040503050406030204" pitchFamily="18" charset="0"/>
              </a:rPr>
              <a:t>Telephone: 0300 123 1231</a:t>
            </a:r>
          </a:p>
          <a:p>
            <a:r>
              <a:rPr lang="en-GB" sz="1200" b="1" dirty="0">
                <a:solidFill>
                  <a:schemeClr val="tx2">
                    <a:lumMod val="60000"/>
                    <a:lumOff val="40000"/>
                  </a:schemeClr>
                </a:solidFill>
                <a:latin typeface="Cambria" panose="02040503050406030204" pitchFamily="18" charset="0"/>
                <a:ea typeface="Cambria" panose="02040503050406030204" pitchFamily="18" charset="0"/>
              </a:rPr>
              <a:t>Fax: 0300 123 3159</a:t>
            </a:r>
          </a:p>
          <a:p>
            <a:r>
              <a:rPr lang="en-GB" sz="1200" b="1" dirty="0">
                <a:solidFill>
                  <a:schemeClr val="tx2">
                    <a:lumMod val="60000"/>
                    <a:lumOff val="40000"/>
                  </a:schemeClr>
                </a:solidFill>
                <a:latin typeface="Cambria" panose="02040503050406030204" pitchFamily="18" charset="0"/>
                <a:ea typeface="Cambria" panose="02040503050406030204" pitchFamily="18" charset="0"/>
              </a:rPr>
              <a:t>E-mail: enquiries@ofsted.gov.uk</a:t>
            </a:r>
          </a:p>
          <a:p>
            <a:pPr lvl="1"/>
            <a:endParaRPr lang="en-GB" sz="1400" dirty="0">
              <a:solidFill>
                <a:srgbClr val="0070C0"/>
              </a:solidFill>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E430EFC6-E6FF-4B37-B131-35452D950857}" type="slidenum">
              <a:rPr lang="en-GB" smtClean="0"/>
              <a:pPr/>
              <a:t>15</a:t>
            </a:fld>
            <a:endParaRPr lang="en-GB"/>
          </a:p>
        </p:txBody>
      </p:sp>
    </p:spTree>
    <p:extLst>
      <p:ext uri="{BB962C8B-B14F-4D97-AF65-F5344CB8AC3E}">
        <p14:creationId xmlns:p14="http://schemas.microsoft.com/office/powerpoint/2010/main" val="304067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0EFC6-E6FF-4B37-B131-35452D950857}" type="slidenum">
              <a:rPr lang="en-GB" smtClean="0"/>
              <a:pPr/>
              <a:t>16</a:t>
            </a:fld>
            <a:endParaRPr lang="en-GB"/>
          </a:p>
        </p:txBody>
      </p:sp>
      <p:sp>
        <p:nvSpPr>
          <p:cNvPr id="3" name="TextBox 2"/>
          <p:cNvSpPr txBox="1"/>
          <p:nvPr/>
        </p:nvSpPr>
        <p:spPr>
          <a:xfrm>
            <a:off x="2627784" y="404664"/>
            <a:ext cx="4104456" cy="400110"/>
          </a:xfrm>
          <a:prstGeom prst="rect">
            <a:avLst/>
          </a:prstGeom>
          <a:noFill/>
        </p:spPr>
        <p:txBody>
          <a:bodyPr wrap="square" rtlCol="0">
            <a:spAutoFit/>
          </a:bodyPr>
          <a:lstStyle/>
          <a:p>
            <a:pPr algn="ctr"/>
            <a:r>
              <a:rPr lang="en-GB" sz="2000" dirty="0">
                <a:solidFill>
                  <a:srgbClr val="002060"/>
                </a:solidFill>
                <a:latin typeface="+mj-lt"/>
              </a:rPr>
              <a:t>Who’s Who</a:t>
            </a:r>
          </a:p>
        </p:txBody>
      </p:sp>
      <p:pic>
        <p:nvPicPr>
          <p:cNvPr id="5" name="Picture 2" descr="\\CHRISTINENEW\reach housing\REACH ENABLEMENT\photos\staff\Glo 2.JPG">
            <a:extLst>
              <a:ext uri="{FF2B5EF4-FFF2-40B4-BE49-F238E27FC236}">
                <a16:creationId xmlns:a16="http://schemas.microsoft.com/office/drawing/2014/main" id="{46366B94-0218-476D-B74D-CC1FB02869D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694" b="24035"/>
          <a:stretch/>
        </p:blipFill>
        <p:spPr bwMode="auto">
          <a:xfrm>
            <a:off x="1684151" y="955968"/>
            <a:ext cx="2059775" cy="1847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3ED48510-F01D-473E-87BD-46F5F1095E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23" r="4918"/>
          <a:stretch/>
        </p:blipFill>
        <p:spPr>
          <a:xfrm>
            <a:off x="5076055" y="955968"/>
            <a:ext cx="2059977" cy="1812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7926AD33-9DAF-48DA-98A5-057A6801C7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42" t="1918" r="6642"/>
          <a:stretch/>
        </p:blipFill>
        <p:spPr>
          <a:xfrm>
            <a:off x="573201" y="3844024"/>
            <a:ext cx="2054583" cy="1812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a:extLst>
              <a:ext uri="{FF2B5EF4-FFF2-40B4-BE49-F238E27FC236}">
                <a16:creationId xmlns:a16="http://schemas.microsoft.com/office/drawing/2014/main" id="{5A7207F0-27BF-43E9-B09B-565224B22462}"/>
              </a:ext>
            </a:extLst>
          </p:cNvPr>
          <p:cNvPicPr/>
          <p:nvPr/>
        </p:nvPicPr>
        <p:blipFill rotWithShape="1">
          <a:blip r:embed="rId6" cstate="print">
            <a:extLst>
              <a:ext uri="{28A0092B-C50C-407E-A947-70E740481C1C}">
                <a14:useLocalDpi xmlns:a14="http://schemas.microsoft.com/office/drawing/2010/main" val="0"/>
              </a:ext>
            </a:extLst>
          </a:blip>
          <a:srcRect l="16107" t="9719" r="16107" b="8975"/>
          <a:stretch/>
        </p:blipFill>
        <p:spPr bwMode="auto">
          <a:xfrm>
            <a:off x="3558053" y="3837584"/>
            <a:ext cx="2054583" cy="1828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a:extLst>
              <a:ext uri="{FF2B5EF4-FFF2-40B4-BE49-F238E27FC236}">
                <a16:creationId xmlns:a16="http://schemas.microsoft.com/office/drawing/2014/main" id="{294B66F2-4ECC-4982-B90B-88BA67269625}"/>
              </a:ext>
            </a:extLst>
          </p:cNvPr>
          <p:cNvSpPr txBox="1"/>
          <p:nvPr/>
        </p:nvSpPr>
        <p:spPr>
          <a:xfrm>
            <a:off x="1417894" y="2803470"/>
            <a:ext cx="2592288" cy="738664"/>
          </a:xfrm>
          <a:prstGeom prst="rect">
            <a:avLst/>
          </a:prstGeom>
          <a:noFill/>
        </p:spPr>
        <p:txBody>
          <a:bodyPr wrap="square" rtlCol="0">
            <a:spAutoFit/>
          </a:bodyPr>
          <a:lstStyle/>
          <a:p>
            <a:pPr algn="ctr"/>
            <a:r>
              <a:rPr lang="en-GB" sz="1400" b="1" dirty="0"/>
              <a:t>Gloria</a:t>
            </a:r>
          </a:p>
          <a:p>
            <a:pPr algn="ctr"/>
            <a:r>
              <a:rPr lang="en-GB" sz="1400" dirty="0"/>
              <a:t>Responsible person, </a:t>
            </a:r>
          </a:p>
          <a:p>
            <a:pPr algn="ctr"/>
            <a:r>
              <a:rPr lang="en-GB" sz="1400" dirty="0"/>
              <a:t>Social Worker, ASDAN leader</a:t>
            </a:r>
          </a:p>
        </p:txBody>
      </p:sp>
      <p:sp>
        <p:nvSpPr>
          <p:cNvPr id="17" name="TextBox 16">
            <a:extLst>
              <a:ext uri="{FF2B5EF4-FFF2-40B4-BE49-F238E27FC236}">
                <a16:creationId xmlns:a16="http://schemas.microsoft.com/office/drawing/2014/main" id="{B4ED72A6-E8F4-48C7-9DAD-AFD792A3BED2}"/>
              </a:ext>
            </a:extLst>
          </p:cNvPr>
          <p:cNvSpPr txBox="1"/>
          <p:nvPr/>
        </p:nvSpPr>
        <p:spPr>
          <a:xfrm>
            <a:off x="4883911" y="2773588"/>
            <a:ext cx="2592288" cy="738664"/>
          </a:xfrm>
          <a:prstGeom prst="rect">
            <a:avLst/>
          </a:prstGeom>
          <a:noFill/>
        </p:spPr>
        <p:txBody>
          <a:bodyPr wrap="square" rtlCol="0">
            <a:spAutoFit/>
          </a:bodyPr>
          <a:lstStyle/>
          <a:p>
            <a:pPr algn="ctr"/>
            <a:r>
              <a:rPr lang="en-GB" sz="1400" b="1" dirty="0"/>
              <a:t>David</a:t>
            </a:r>
          </a:p>
          <a:p>
            <a:pPr algn="ctr"/>
            <a:r>
              <a:rPr lang="en-GB" sz="1400" dirty="0"/>
              <a:t>Level 5 Manager</a:t>
            </a:r>
          </a:p>
          <a:p>
            <a:pPr algn="ctr"/>
            <a:r>
              <a:rPr lang="en-GB" sz="1400" dirty="0"/>
              <a:t>ASDAN leader</a:t>
            </a:r>
          </a:p>
        </p:txBody>
      </p:sp>
      <p:sp>
        <p:nvSpPr>
          <p:cNvPr id="19" name="TextBox 18">
            <a:extLst>
              <a:ext uri="{FF2B5EF4-FFF2-40B4-BE49-F238E27FC236}">
                <a16:creationId xmlns:a16="http://schemas.microsoft.com/office/drawing/2014/main" id="{FCF9905F-3A23-490C-99C0-715440454AC4}"/>
              </a:ext>
            </a:extLst>
          </p:cNvPr>
          <p:cNvSpPr txBox="1"/>
          <p:nvPr/>
        </p:nvSpPr>
        <p:spPr>
          <a:xfrm>
            <a:off x="304348" y="5656077"/>
            <a:ext cx="2592288" cy="523220"/>
          </a:xfrm>
          <a:prstGeom prst="rect">
            <a:avLst/>
          </a:prstGeom>
          <a:noFill/>
        </p:spPr>
        <p:txBody>
          <a:bodyPr wrap="square" rtlCol="0">
            <a:spAutoFit/>
          </a:bodyPr>
          <a:lstStyle/>
          <a:p>
            <a:pPr algn="ctr"/>
            <a:r>
              <a:rPr lang="en-GB" sz="1400" b="1" dirty="0"/>
              <a:t>Tina</a:t>
            </a:r>
            <a:r>
              <a:rPr lang="en-GB" sz="1400" dirty="0"/>
              <a:t> </a:t>
            </a:r>
          </a:p>
          <a:p>
            <a:pPr algn="ctr"/>
            <a:r>
              <a:rPr lang="en-GB" sz="1400" dirty="0"/>
              <a:t>Financial officer</a:t>
            </a:r>
          </a:p>
        </p:txBody>
      </p:sp>
      <p:sp>
        <p:nvSpPr>
          <p:cNvPr id="21" name="TextBox 20">
            <a:extLst>
              <a:ext uri="{FF2B5EF4-FFF2-40B4-BE49-F238E27FC236}">
                <a16:creationId xmlns:a16="http://schemas.microsoft.com/office/drawing/2014/main" id="{76E45D10-7984-4046-A11C-84F6292C12A0}"/>
              </a:ext>
            </a:extLst>
          </p:cNvPr>
          <p:cNvSpPr txBox="1"/>
          <p:nvPr/>
        </p:nvSpPr>
        <p:spPr>
          <a:xfrm>
            <a:off x="3289200" y="5656076"/>
            <a:ext cx="2592288" cy="523220"/>
          </a:xfrm>
          <a:prstGeom prst="rect">
            <a:avLst/>
          </a:prstGeom>
          <a:noFill/>
        </p:spPr>
        <p:txBody>
          <a:bodyPr wrap="square" rtlCol="0">
            <a:spAutoFit/>
          </a:bodyPr>
          <a:lstStyle/>
          <a:p>
            <a:pPr algn="ctr"/>
            <a:r>
              <a:rPr lang="en-GB" sz="1400" b="1" dirty="0"/>
              <a:t>Nicola</a:t>
            </a:r>
          </a:p>
          <a:p>
            <a:pPr algn="ctr"/>
            <a:r>
              <a:rPr lang="en-GB" sz="1400" dirty="0"/>
              <a:t>Human Resources</a:t>
            </a:r>
          </a:p>
        </p:txBody>
      </p:sp>
      <p:pic>
        <p:nvPicPr>
          <p:cNvPr id="1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5A7207F0-27BF-43E9-B09B-565224B22462}"/>
              </a:ext>
            </a:extLst>
          </p:cNvPr>
          <p:cNvPicPr/>
          <p:nvPr/>
        </p:nvPicPr>
        <p:blipFill rotWithShape="1">
          <a:blip r:embed="rId8" cstate="print">
            <a:extLst>
              <a:ext uri="{28A0092B-C50C-407E-A947-70E740481C1C}">
                <a14:useLocalDpi xmlns:a14="http://schemas.microsoft.com/office/drawing/2010/main" val="0"/>
              </a:ext>
            </a:extLst>
          </a:blip>
          <a:srcRect l="7260" t="3980" r="10552" b="3980"/>
          <a:stretch/>
        </p:blipFill>
        <p:spPr bwMode="auto">
          <a:xfrm>
            <a:off x="6400803" y="3847887"/>
            <a:ext cx="2054583" cy="1808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a:extLst>
              <a:ext uri="{FF2B5EF4-FFF2-40B4-BE49-F238E27FC236}">
                <a16:creationId xmlns:a16="http://schemas.microsoft.com/office/drawing/2014/main" id="{76E45D10-7984-4046-A11C-84F6292C12A0}"/>
              </a:ext>
            </a:extLst>
          </p:cNvPr>
          <p:cNvSpPr txBox="1"/>
          <p:nvPr/>
        </p:nvSpPr>
        <p:spPr>
          <a:xfrm>
            <a:off x="6247364" y="5656076"/>
            <a:ext cx="2592288" cy="523220"/>
          </a:xfrm>
          <a:prstGeom prst="rect">
            <a:avLst/>
          </a:prstGeom>
          <a:noFill/>
        </p:spPr>
        <p:txBody>
          <a:bodyPr wrap="square" rtlCol="0">
            <a:spAutoFit/>
          </a:bodyPr>
          <a:lstStyle/>
          <a:p>
            <a:pPr algn="ctr"/>
            <a:r>
              <a:rPr lang="en-GB" sz="1400" b="1" dirty="0"/>
              <a:t>Toni</a:t>
            </a:r>
          </a:p>
          <a:p>
            <a:pPr algn="ctr"/>
            <a:r>
              <a:rPr lang="en-GB" sz="1400" dirty="0"/>
              <a:t>Senior Key Worker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14926" y="2967335"/>
            <a:ext cx="6114149"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Enjoy your visit</a:t>
            </a:r>
          </a:p>
        </p:txBody>
      </p:sp>
      <p:sp>
        <p:nvSpPr>
          <p:cNvPr id="3" name="Slide Number Placeholder 2"/>
          <p:cNvSpPr>
            <a:spLocks noGrp="1"/>
          </p:cNvSpPr>
          <p:nvPr>
            <p:ph type="sldNum" sz="quarter" idx="12"/>
          </p:nvPr>
        </p:nvSpPr>
        <p:spPr/>
        <p:txBody>
          <a:bodyPr/>
          <a:lstStyle/>
          <a:p>
            <a:fld id="{E430EFC6-E6FF-4B37-B131-35452D950857}" type="slidenum">
              <a:rPr lang="en-GB" smtClean="0"/>
              <a:pPr/>
              <a:t>17</a:t>
            </a:fld>
            <a:endParaRPr lang="en-GB"/>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44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447764" y="404664"/>
            <a:ext cx="4248472" cy="646331"/>
          </a:xfrm>
          <a:prstGeom prst="rect">
            <a:avLst/>
          </a:prstGeom>
          <a:noFill/>
        </p:spPr>
        <p:txBody>
          <a:bodyPr wrap="square" rtlCol="0">
            <a:spAutoFit/>
          </a:bodyPr>
          <a:lstStyle/>
          <a:p>
            <a:pPr algn="ctr"/>
            <a:r>
              <a:rPr lang="en-GB" sz="3600" b="1" u="sng" dirty="0">
                <a:solidFill>
                  <a:schemeClr val="accent1">
                    <a:lumMod val="75000"/>
                  </a:schemeClr>
                </a:solidFill>
                <a:latin typeface="Cambria" panose="02040503050406030204" pitchFamily="18" charset="0"/>
              </a:rPr>
              <a:t>Contents</a:t>
            </a:r>
          </a:p>
        </p:txBody>
      </p:sp>
      <p:graphicFrame>
        <p:nvGraphicFramePr>
          <p:cNvPr id="5" name="Table 4"/>
          <p:cNvGraphicFramePr>
            <a:graphicFrameLocks noGrp="1"/>
          </p:cNvGraphicFramePr>
          <p:nvPr>
            <p:extLst>
              <p:ext uri="{D42A27DB-BD31-4B8C-83A1-F6EECF244321}">
                <p14:modId xmlns:p14="http://schemas.microsoft.com/office/powerpoint/2010/main" val="2076901131"/>
              </p:ext>
            </p:extLst>
          </p:nvPr>
        </p:nvGraphicFramePr>
        <p:xfrm>
          <a:off x="1211796" y="1340768"/>
          <a:ext cx="6720408" cy="2493257"/>
        </p:xfrm>
        <a:graphic>
          <a:graphicData uri="http://schemas.openxmlformats.org/drawingml/2006/table">
            <a:tbl>
              <a:tblPr firstRow="1" bandRow="1">
                <a:tableStyleId>{BC89EF96-8CEA-46FF-86C4-4CE0E7609802}</a:tableStyleId>
              </a:tblPr>
              <a:tblGrid>
                <a:gridCol w="1776028">
                  <a:extLst>
                    <a:ext uri="{9D8B030D-6E8A-4147-A177-3AD203B41FA5}">
                      <a16:colId xmlns:a16="http://schemas.microsoft.com/office/drawing/2014/main" val="20000"/>
                    </a:ext>
                  </a:extLst>
                </a:gridCol>
                <a:gridCol w="4944380">
                  <a:extLst>
                    <a:ext uri="{9D8B030D-6E8A-4147-A177-3AD203B41FA5}">
                      <a16:colId xmlns:a16="http://schemas.microsoft.com/office/drawing/2014/main" val="20001"/>
                    </a:ext>
                  </a:extLst>
                </a:gridCol>
              </a:tblGrid>
              <a:tr h="512057">
                <a:tc>
                  <a:txBody>
                    <a:bodyPr/>
                    <a:lstStyle/>
                    <a:p>
                      <a:r>
                        <a:rPr lang="en-GB" sz="2400" u="sng" dirty="0">
                          <a:solidFill>
                            <a:srgbClr val="0070C0"/>
                          </a:solidFill>
                          <a:latin typeface="Cambria" panose="02040503050406030204" pitchFamily="18" charset="0"/>
                        </a:rPr>
                        <a:t>Section</a:t>
                      </a:r>
                    </a:p>
                  </a:txBody>
                  <a:tcPr/>
                </a:tc>
                <a:tc>
                  <a:txBody>
                    <a:bodyPr/>
                    <a:lstStyle/>
                    <a:p>
                      <a:r>
                        <a:rPr lang="en-GB" sz="2400" u="sng" dirty="0">
                          <a:solidFill>
                            <a:srgbClr val="0070C0"/>
                          </a:solidFill>
                          <a:latin typeface="Cambria" panose="02040503050406030204" pitchFamily="18" charset="0"/>
                        </a:rPr>
                        <a:t>What is there</a:t>
                      </a:r>
                    </a:p>
                  </a:txBody>
                  <a:tcPr/>
                </a:tc>
                <a:extLst>
                  <a:ext uri="{0D108BD9-81ED-4DB2-BD59-A6C34878D82A}">
                    <a16:rowId xmlns:a16="http://schemas.microsoft.com/office/drawing/2014/main" val="10000"/>
                  </a:ext>
                </a:extLst>
              </a:tr>
              <a:tr h="944880">
                <a:tc>
                  <a:txBody>
                    <a:bodyPr/>
                    <a:lstStyle/>
                    <a:p>
                      <a:pPr algn="ctr"/>
                      <a:r>
                        <a:rPr lang="en-GB" sz="2800" dirty="0">
                          <a:latin typeface="Cambria" panose="02040503050406030204" pitchFamily="18" charset="0"/>
                        </a:rPr>
                        <a:t>1</a:t>
                      </a:r>
                    </a:p>
                  </a:txBody>
                  <a:tcPr/>
                </a:tc>
                <a:tc>
                  <a:txBody>
                    <a:bodyPr/>
                    <a:lstStyle/>
                    <a:p>
                      <a:r>
                        <a:rPr lang="en-GB" sz="2800" dirty="0">
                          <a:latin typeface="Cambria" panose="02040503050406030204" pitchFamily="18" charset="0"/>
                        </a:rPr>
                        <a:t>Reach @ Uniquely Different– Who, what,</a:t>
                      </a:r>
                      <a:r>
                        <a:rPr lang="en-GB" sz="2800" baseline="0" dirty="0">
                          <a:latin typeface="Cambria" panose="02040503050406030204" pitchFamily="18" charset="0"/>
                        </a:rPr>
                        <a:t> where</a:t>
                      </a:r>
                      <a:endParaRPr lang="en-GB" sz="2800" dirty="0">
                        <a:latin typeface="Cambria" panose="02040503050406030204" pitchFamily="18" charset="0"/>
                      </a:endParaRPr>
                    </a:p>
                  </a:txBody>
                  <a:tcPr/>
                </a:tc>
                <a:extLst>
                  <a:ext uri="{0D108BD9-81ED-4DB2-BD59-A6C34878D82A}">
                    <a16:rowId xmlns:a16="http://schemas.microsoft.com/office/drawing/2014/main" val="10001"/>
                  </a:ext>
                </a:extLst>
              </a:tr>
              <a:tr h="518160">
                <a:tc>
                  <a:txBody>
                    <a:bodyPr/>
                    <a:lstStyle/>
                    <a:p>
                      <a:pPr algn="ctr"/>
                      <a:r>
                        <a:rPr lang="en-GB" sz="2800" dirty="0">
                          <a:latin typeface="Cambria" panose="02040503050406030204" pitchFamily="18" charset="0"/>
                        </a:rPr>
                        <a:t>2</a:t>
                      </a:r>
                    </a:p>
                  </a:txBody>
                  <a:tcPr/>
                </a:tc>
                <a:tc>
                  <a:txBody>
                    <a:bodyPr/>
                    <a:lstStyle/>
                    <a:p>
                      <a:r>
                        <a:rPr lang="en-GB" sz="2800" dirty="0">
                          <a:latin typeface="Cambria" panose="02040503050406030204" pitchFamily="18" charset="0"/>
                        </a:rPr>
                        <a:t>My Stay –</a:t>
                      </a:r>
                      <a:r>
                        <a:rPr lang="en-GB" sz="2800" baseline="0" dirty="0">
                          <a:latin typeface="Cambria" panose="02040503050406030204" pitchFamily="18" charset="0"/>
                        </a:rPr>
                        <a:t> How, when, what</a:t>
                      </a:r>
                      <a:endParaRPr lang="en-GB" sz="2800" dirty="0">
                        <a:latin typeface="Cambria" panose="02040503050406030204" pitchFamily="18" charset="0"/>
                      </a:endParaRPr>
                    </a:p>
                  </a:txBody>
                  <a:tcPr/>
                </a:tc>
                <a:extLst>
                  <a:ext uri="{0D108BD9-81ED-4DB2-BD59-A6C34878D82A}">
                    <a16:rowId xmlns:a16="http://schemas.microsoft.com/office/drawing/2014/main" val="10002"/>
                  </a:ext>
                </a:extLst>
              </a:tr>
              <a:tr h="518160">
                <a:tc>
                  <a:txBody>
                    <a:bodyPr/>
                    <a:lstStyle/>
                    <a:p>
                      <a:pPr algn="ctr"/>
                      <a:r>
                        <a:rPr lang="en-GB" sz="2800" dirty="0">
                          <a:latin typeface="Cambria" panose="02040503050406030204" pitchFamily="18" charset="0"/>
                        </a:rPr>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a:latin typeface="Cambria" panose="02040503050406030204" pitchFamily="18" charset="0"/>
                        </a:rPr>
                        <a:t>What I need to know</a:t>
                      </a:r>
                    </a:p>
                  </a:txBody>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E430EFC6-E6FF-4B37-B131-35452D950857}" type="slidenum">
              <a:rPr lang="en-GB" smtClean="0"/>
              <a:pPr/>
              <a:t>2</a:t>
            </a:fld>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40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0EFC6-E6FF-4B37-B131-35452D950857}" type="slidenum">
              <a:rPr lang="en-GB" smtClean="0"/>
              <a:pPr/>
              <a:t>3</a:t>
            </a:fld>
            <a:endParaRPr lang="en-GB"/>
          </a:p>
        </p:txBody>
      </p:sp>
      <p:sp>
        <p:nvSpPr>
          <p:cNvPr id="3" name="TextBox 2"/>
          <p:cNvSpPr txBox="1"/>
          <p:nvPr/>
        </p:nvSpPr>
        <p:spPr>
          <a:xfrm>
            <a:off x="1835696" y="1628800"/>
            <a:ext cx="5472608" cy="4524315"/>
          </a:xfrm>
          <a:prstGeom prst="rect">
            <a:avLst/>
          </a:prstGeom>
          <a:noFill/>
        </p:spPr>
        <p:txBody>
          <a:bodyPr wrap="square" rtlCol="0">
            <a:spAutoFit/>
          </a:bodyPr>
          <a:lstStyle/>
          <a:p>
            <a:pPr algn="ctr"/>
            <a:r>
              <a:rPr lang="en-GB" sz="7200" b="1" u="sng" dirty="0">
                <a:solidFill>
                  <a:srgbClr val="0070C0"/>
                </a:solidFill>
                <a:latin typeface="Cambria" panose="02040503050406030204" pitchFamily="18" charset="0"/>
              </a:rPr>
              <a:t>SECTION 1 – REACH @ UNIQUELY </a:t>
            </a:r>
          </a:p>
          <a:p>
            <a:pPr algn="ctr"/>
            <a:r>
              <a:rPr lang="en-GB" sz="7200" b="1" u="sng" dirty="0">
                <a:solidFill>
                  <a:srgbClr val="0070C0"/>
                </a:solidFill>
                <a:latin typeface="Cambria" panose="02040503050406030204" pitchFamily="18" charset="0"/>
              </a:rPr>
              <a:t>DIFFERENT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09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195736" y="511751"/>
            <a:ext cx="4896544" cy="954107"/>
          </a:xfrm>
          <a:prstGeom prst="rect">
            <a:avLst/>
          </a:prstGeom>
          <a:noFill/>
        </p:spPr>
        <p:txBody>
          <a:bodyPr wrap="square" rtlCol="0">
            <a:spAutoFit/>
          </a:bodyPr>
          <a:lstStyle/>
          <a:p>
            <a:pPr algn="ctr"/>
            <a:r>
              <a:rPr lang="en-GB" sz="2800" b="1" u="sng" dirty="0">
                <a:solidFill>
                  <a:schemeClr val="tx2">
                    <a:lumMod val="60000"/>
                    <a:lumOff val="40000"/>
                  </a:schemeClr>
                </a:solidFill>
                <a:latin typeface="Cambria" panose="02040503050406030204" pitchFamily="18" charset="0"/>
              </a:rPr>
              <a:t>What is Reach @ Uniquely Different</a:t>
            </a:r>
          </a:p>
        </p:txBody>
      </p:sp>
      <p:sp>
        <p:nvSpPr>
          <p:cNvPr id="4" name="Slide Number Placeholder 3"/>
          <p:cNvSpPr>
            <a:spLocks noGrp="1"/>
          </p:cNvSpPr>
          <p:nvPr>
            <p:ph type="sldNum" sz="quarter" idx="12"/>
          </p:nvPr>
        </p:nvSpPr>
        <p:spPr/>
        <p:txBody>
          <a:bodyPr/>
          <a:lstStyle/>
          <a:p>
            <a:fld id="{E430EFC6-E6FF-4B37-B131-35452D950857}" type="slidenum">
              <a:rPr lang="en-GB" smtClean="0"/>
              <a:pPr/>
              <a:t>4</a:t>
            </a:fld>
            <a:endParaRPr lang="en-GB"/>
          </a:p>
        </p:txBody>
      </p:sp>
      <p:sp>
        <p:nvSpPr>
          <p:cNvPr id="8" name="TextBox 7">
            <a:extLst>
              <a:ext uri="{FF2B5EF4-FFF2-40B4-BE49-F238E27FC236}">
                <a16:creationId xmlns:a16="http://schemas.microsoft.com/office/drawing/2014/main" id="{E4079322-0A14-45A1-AEBD-8C80DCF48183}"/>
              </a:ext>
            </a:extLst>
          </p:cNvPr>
          <p:cNvSpPr txBox="1"/>
          <p:nvPr/>
        </p:nvSpPr>
        <p:spPr>
          <a:xfrm>
            <a:off x="310850" y="1523041"/>
            <a:ext cx="8496944" cy="4832092"/>
          </a:xfrm>
          <a:prstGeom prst="rect">
            <a:avLst/>
          </a:prstGeom>
          <a:noFill/>
        </p:spPr>
        <p:txBody>
          <a:bodyPr wrap="square" rtlCol="0">
            <a:spAutoFit/>
          </a:bodyPr>
          <a:lstStyle/>
          <a:p>
            <a:r>
              <a:rPr lang="en-GB" sz="1100" dirty="0">
                <a:latin typeface="Cambria" panose="02040503050406030204" pitchFamily="18" charset="0"/>
                <a:ea typeface="Cambria" panose="02040503050406030204" pitchFamily="18" charset="0"/>
              </a:rPr>
              <a:t>Reach @ Uniquely Different welcomes referrals from all agencies, in particular where there is a risk of family breakdown and / or risk of significant harm.  History of neglectful or abusive behaviour toward their child(</a:t>
            </a:r>
            <a:r>
              <a:rPr lang="en-GB" sz="1100" dirty="0" err="1">
                <a:latin typeface="Cambria" panose="02040503050406030204" pitchFamily="18" charset="0"/>
                <a:ea typeface="Cambria" panose="02040503050406030204" pitchFamily="18" charset="0"/>
              </a:rPr>
              <a:t>ren</a:t>
            </a:r>
            <a:r>
              <a:rPr lang="en-GB" sz="1100" dirty="0">
                <a:latin typeface="Cambria" panose="02040503050406030204" pitchFamily="18" charset="0"/>
                <a:ea typeface="Cambria" panose="02040503050406030204" pitchFamily="18" charset="0"/>
              </a:rPr>
              <a:t>). Person centred plans and positive parenting assessments and positive behavioural support plans will be carried out alongside local authority lead assessments.</a:t>
            </a:r>
          </a:p>
          <a:p>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Admissions for children for children 5-17</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Accommodation and support or children, teenagers and young adults with Learning Disabilities , Autism and Social , Language and Communication difficulties </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Accommodation and support for children, teenagers and young adults with disabilities, considered to be a child in need under Section 17 of the Children Act 2004, </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Accommodation and support for children, teenagers and young adults  with disabilities, considered to be a child at risk of significant harm Sect 47 of the Children Act 2004</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Respite and short breaks</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Short Term and bridging until long term placements are found</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Independent living training and development</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Transition to adult life </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Providing equal opportunities for children and their families and staff regardless of sex, sexuality, race, colour, age, social class, religious belief, marital status, physical or learning disability, state of mental health or medical history in accordance with the Equality Act 2010.</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Accommodating any combination according to needs of child / siblings.</a:t>
            </a:r>
            <a:endParaRPr lang="en-US" sz="1100" dirty="0">
              <a:latin typeface="Cambria" panose="02040503050406030204" pitchFamily="18" charset="0"/>
              <a:ea typeface="Cambria" panose="02040503050406030204" pitchFamily="18" charset="0"/>
            </a:endParaRPr>
          </a:p>
          <a:p>
            <a:endParaRPr lang="en-GB" sz="1100" b="1" dirty="0">
              <a:latin typeface="Cambria" panose="02040503050406030204" pitchFamily="18" charset="0"/>
              <a:ea typeface="Cambria" panose="02040503050406030204" pitchFamily="18" charset="0"/>
            </a:endParaRPr>
          </a:p>
          <a:p>
            <a:r>
              <a:rPr lang="en-GB" sz="1100" dirty="0">
                <a:latin typeface="Cambria" panose="02040503050406030204" pitchFamily="18" charset="0"/>
                <a:ea typeface="Cambria" panose="02040503050406030204" pitchFamily="18" charset="0"/>
              </a:rPr>
              <a:t>The facilities that the centre offers:</a:t>
            </a:r>
          </a:p>
          <a:p>
            <a:endParaRPr lang="en-GB" sz="1100" dirty="0">
              <a:latin typeface="Cambria" panose="02040503050406030204" pitchFamily="18" charset="0"/>
              <a:ea typeface="Cambria" panose="02040503050406030204" pitchFamily="18" charset="0"/>
            </a:endParaRPr>
          </a:p>
          <a:p>
            <a:r>
              <a:rPr lang="en-GB" sz="1100" dirty="0">
                <a:latin typeface="Cambria" panose="02040503050406030204" pitchFamily="18" charset="0"/>
                <a:ea typeface="Cambria" panose="02040503050406030204" pitchFamily="18" charset="0"/>
              </a:rPr>
              <a:t>A safe environment		Transition opportunities		Outdoor agency inclusion welcome</a:t>
            </a:r>
          </a:p>
          <a:p>
            <a:r>
              <a:rPr lang="en-GB" sz="1100" dirty="0">
                <a:latin typeface="Cambria" panose="02040503050406030204" pitchFamily="18" charset="0"/>
                <a:ea typeface="Cambria" panose="02040503050406030204" pitchFamily="18" charset="0"/>
              </a:rPr>
              <a:t>Bespoke needs		                              24 hour facilities		Skills assessment facilities.</a:t>
            </a:r>
          </a:p>
          <a:p>
            <a:r>
              <a:rPr lang="en-GB" sz="1100" dirty="0">
                <a:latin typeface="Cambria" panose="02040503050406030204" pitchFamily="18" charset="0"/>
                <a:ea typeface="Cambria" panose="02040503050406030204" pitchFamily="18" charset="0"/>
              </a:rPr>
              <a:t>Sensory room			Meeting room</a:t>
            </a:r>
          </a:p>
          <a:p>
            <a:r>
              <a:rPr lang="en-GB" sz="1100" dirty="0">
                <a:latin typeface="Cambria" panose="02040503050406030204" pitchFamily="18" charset="0"/>
                <a:ea typeface="Cambria" panose="02040503050406030204" pitchFamily="18" charset="0"/>
              </a:rPr>
              <a:t>Learning room – we are ASDAN providers	Training facilities</a:t>
            </a:r>
          </a:p>
          <a:p>
            <a:r>
              <a:rPr lang="en-GB" sz="1100" dirty="0">
                <a:latin typeface="Cambria" panose="02040503050406030204" pitchFamily="18" charset="0"/>
                <a:ea typeface="Cambria" panose="02040503050406030204" pitchFamily="18" charset="0"/>
              </a:rPr>
              <a:t>Independent living skills area		Outdoor secure play area</a:t>
            </a:r>
          </a:p>
          <a:p>
            <a:r>
              <a:rPr lang="en-GB" sz="1100" dirty="0">
                <a:latin typeface="Cambria" panose="02040503050406030204" pitchFamily="18" charset="0"/>
                <a:ea typeface="Cambria" panose="02040503050406030204" pitchFamily="18" charset="0"/>
              </a:rPr>
              <a:t>Computer access		Family facility hire (for events)</a:t>
            </a:r>
          </a:p>
          <a:p>
            <a:r>
              <a:rPr lang="en-GB" sz="1100" dirty="0">
                <a:latin typeface="Cambria" panose="02040503050406030204" pitchFamily="18" charset="0"/>
                <a:ea typeface="Cambria" panose="02040503050406030204" pitchFamily="18" charset="0"/>
              </a:rPr>
              <a:t>Messy play room		Wheelchair accessible facilities</a:t>
            </a:r>
          </a:p>
        </p:txBody>
      </p:sp>
      <p:pic>
        <p:nvPicPr>
          <p:cNvPr id="2" name="Picture 1">
            <a:extLst>
              <a:ext uri="{FF2B5EF4-FFF2-40B4-BE49-F238E27FC236}">
                <a16:creationId xmlns:a16="http://schemas.microsoft.com/office/drawing/2014/main" id="{90BA995B-B70E-4860-89B9-927DF7D0C1C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2096" y="207769"/>
            <a:ext cx="1267594" cy="1368152"/>
          </a:xfrm>
          <a:prstGeom prst="rect">
            <a:avLst/>
          </a:prstGeom>
          <a:noFill/>
          <a:ln>
            <a:noFill/>
          </a:ln>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309F4A5-019F-4A94-96C5-62FCDB97759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0648"/>
            <a:ext cx="1267594" cy="1368152"/>
          </a:xfrm>
          <a:prstGeom prst="rect">
            <a:avLst/>
          </a:prstGeom>
          <a:noFill/>
          <a:ln>
            <a:noFill/>
          </a:ln>
        </p:spPr>
      </p:pic>
    </p:spTree>
    <p:extLst>
      <p:ext uri="{BB962C8B-B14F-4D97-AF65-F5344CB8AC3E}">
        <p14:creationId xmlns:p14="http://schemas.microsoft.com/office/powerpoint/2010/main" val="157784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7CFCE-D802-40DF-B1AB-2C768A4B867E}"/>
              </a:ext>
            </a:extLst>
          </p:cNvPr>
          <p:cNvSpPr>
            <a:spLocks noGrp="1"/>
          </p:cNvSpPr>
          <p:nvPr>
            <p:ph type="sldNum" sz="quarter" idx="12"/>
          </p:nvPr>
        </p:nvSpPr>
        <p:spPr/>
        <p:txBody>
          <a:bodyPr/>
          <a:lstStyle/>
          <a:p>
            <a:fld id="{E430EFC6-E6FF-4B37-B131-35452D950857}" type="slidenum">
              <a:rPr lang="en-GB" smtClean="0"/>
              <a:pPr/>
              <a:t>5</a:t>
            </a:fld>
            <a:endParaRPr lang="en-GB"/>
          </a:p>
        </p:txBody>
      </p:sp>
      <p:sp>
        <p:nvSpPr>
          <p:cNvPr id="4" name="TextBox 3">
            <a:extLst>
              <a:ext uri="{FF2B5EF4-FFF2-40B4-BE49-F238E27FC236}">
                <a16:creationId xmlns:a16="http://schemas.microsoft.com/office/drawing/2014/main" id="{DF8324A6-AF84-4388-9CD5-E2A9A342AA3A}"/>
              </a:ext>
            </a:extLst>
          </p:cNvPr>
          <p:cNvSpPr txBox="1"/>
          <p:nvPr/>
        </p:nvSpPr>
        <p:spPr>
          <a:xfrm>
            <a:off x="2195736" y="260648"/>
            <a:ext cx="4896544" cy="954107"/>
          </a:xfrm>
          <a:prstGeom prst="rect">
            <a:avLst/>
          </a:prstGeom>
          <a:noFill/>
        </p:spPr>
        <p:txBody>
          <a:bodyPr wrap="square" rtlCol="0">
            <a:spAutoFit/>
          </a:bodyPr>
          <a:lstStyle/>
          <a:p>
            <a:pPr algn="ctr"/>
            <a:r>
              <a:rPr lang="en-GB" sz="2800" b="1" u="sng" dirty="0">
                <a:solidFill>
                  <a:schemeClr val="tx2">
                    <a:lumMod val="60000"/>
                    <a:lumOff val="40000"/>
                  </a:schemeClr>
                </a:solidFill>
                <a:latin typeface="Cambria" panose="02040503050406030204" pitchFamily="18" charset="0"/>
              </a:rPr>
              <a:t>What is Reach @ Uniquely Different</a:t>
            </a:r>
          </a:p>
        </p:txBody>
      </p:sp>
      <p:sp>
        <p:nvSpPr>
          <p:cNvPr id="6" name="TextBox 5">
            <a:extLst>
              <a:ext uri="{FF2B5EF4-FFF2-40B4-BE49-F238E27FC236}">
                <a16:creationId xmlns:a16="http://schemas.microsoft.com/office/drawing/2014/main" id="{EFF8785B-245B-4BED-9CB7-3028935E280C}"/>
              </a:ext>
            </a:extLst>
          </p:cNvPr>
          <p:cNvSpPr txBox="1"/>
          <p:nvPr/>
        </p:nvSpPr>
        <p:spPr>
          <a:xfrm>
            <a:off x="467544" y="1268761"/>
            <a:ext cx="7992888" cy="5893921"/>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Underlying Ethos</a:t>
            </a:r>
          </a:p>
          <a:p>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Assessments are informed by the principles set out in the Working Together to Safeguard Children 2018 namely:</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Individual Risk assessments and support plans and a PBS (positive Behavioural Support Strategy) to aid the child’s developmental and behavioural needs</a:t>
            </a:r>
            <a:endParaRPr lang="en-US" sz="1100"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Positive Parenting Assessment setting out how a child needs and prefers to be supported in areas identified assessment framework and positive parenting (PAMS). Reach @ Uniquely Different has several staff trained to use PAMS assessments.  Whilst we do not offer this service currently, when working with children and families and assisting local authority in the assessment of positive parenting we will use PAMS documentation and skills index. The domains are as follows</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Health Care</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Emotional Care and Development</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Communication</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Personal Development</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Stimulation</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Guidance and Boundaries</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Self and Identity</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Social Presentation</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Practical Life Skills (inside the home / safety)</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Education</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Family and Relationships</a:t>
            </a:r>
            <a:endParaRPr lang="en-US" sz="1100" dirty="0">
              <a:latin typeface="Cambria" panose="02040503050406030204" pitchFamily="18" charset="0"/>
              <a:ea typeface="Cambria" panose="02040503050406030204" pitchFamily="18" charset="0"/>
            </a:endParaRPr>
          </a:p>
          <a:p>
            <a:pPr marL="171450" lvl="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Caring responsibilities for another adult or a child</a:t>
            </a:r>
            <a:endParaRPr lang="en-US" sz="1100"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endParaRPr lang="en-GB" sz="1100" dirty="0">
              <a:latin typeface="Cambria" panose="02040503050406030204" pitchFamily="18" charset="0"/>
              <a:ea typeface="Cambria" panose="02040503050406030204" pitchFamily="18" charset="0"/>
            </a:endParaRPr>
          </a:p>
          <a:p>
            <a:r>
              <a:rPr lang="en-GB" sz="1100" dirty="0">
                <a:latin typeface="Cambria" panose="02040503050406030204" pitchFamily="18" charset="0"/>
                <a:ea typeface="Cambria" panose="02040503050406030204" pitchFamily="18" charset="0"/>
              </a:rPr>
              <a:t>Reach @ Uniquely Different can provide 24 hour services:</a:t>
            </a:r>
          </a:p>
          <a:p>
            <a:pPr marL="17145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A facility to be able to access (for day, evening, after school, weekend day sessions), practicing independent living transition skills into adulthood, ASDAN, lifestyle planning towards independence, emergency short term and respite, emergency facilities for SSD</a:t>
            </a:r>
          </a:p>
          <a:p>
            <a:endParaRPr lang="en-GB" sz="1100"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en-GB" sz="1100" dirty="0">
                <a:latin typeface="Cambria" panose="02040503050406030204" pitchFamily="18" charset="0"/>
                <a:ea typeface="Cambria" panose="02040503050406030204" pitchFamily="18" charset="0"/>
              </a:rPr>
              <a:t>There is an area outside where children can play as well as lots of space inside where there are areas for children to do all kinds of activities – painting, drawing, reading and watching TV.  If there is anything you would like to do that we have not thought of, please ask and we will see what we can do!</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254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0EFC6-E6FF-4B37-B131-35452D950857}" type="slidenum">
              <a:rPr lang="en-GB" smtClean="0"/>
              <a:pPr/>
              <a:t>6</a:t>
            </a:fld>
            <a:endParaRPr lang="en-GB"/>
          </a:p>
        </p:txBody>
      </p:sp>
      <p:sp>
        <p:nvSpPr>
          <p:cNvPr id="3" name="Rectangle 2"/>
          <p:cNvSpPr/>
          <p:nvPr/>
        </p:nvSpPr>
        <p:spPr>
          <a:xfrm>
            <a:off x="611560" y="1340768"/>
            <a:ext cx="6120680" cy="4324261"/>
          </a:xfrm>
          <a:prstGeom prst="rect">
            <a:avLst/>
          </a:prstGeom>
        </p:spPr>
        <p:txBody>
          <a:bodyPr wrap="square">
            <a:spAutoFit/>
          </a:bodyPr>
          <a:lstStyle/>
          <a:p>
            <a:endParaRPr lang="en-GB" sz="1100" dirty="0"/>
          </a:p>
          <a:p>
            <a:r>
              <a:rPr lang="en-GB" sz="1200" dirty="0">
                <a:latin typeface="Cambria" panose="02040503050406030204" pitchFamily="18" charset="0"/>
                <a:ea typeface="Cambria" panose="02040503050406030204" pitchFamily="18" charset="0"/>
              </a:rPr>
              <a:t>This is in accordance with:</a:t>
            </a:r>
          </a:p>
          <a:p>
            <a:endParaRPr lang="en-GB" sz="1200"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The Children &amp; Families Act 2018</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The </a:t>
            </a:r>
            <a:r>
              <a:rPr lang="en-GB" sz="1200" dirty="0" err="1">
                <a:latin typeface="Cambria" panose="02040503050406030204" pitchFamily="18" charset="0"/>
                <a:ea typeface="Cambria" panose="02040503050406030204" pitchFamily="18" charset="0"/>
              </a:rPr>
              <a:t>Childrens</a:t>
            </a:r>
            <a:r>
              <a:rPr lang="en-GB" sz="1200" dirty="0">
                <a:latin typeface="Cambria" panose="02040503050406030204" pitchFamily="18" charset="0"/>
                <a:ea typeface="Cambria" panose="02040503050406030204" pitchFamily="18" charset="0"/>
              </a:rPr>
              <a:t> Act 1989 &amp; </a:t>
            </a:r>
            <a:r>
              <a:rPr lang="en-GB" sz="1200" dirty="0" err="1">
                <a:latin typeface="Cambria" panose="02040503050406030204" pitchFamily="18" charset="0"/>
                <a:ea typeface="Cambria" panose="02040503050406030204" pitchFamily="18" charset="0"/>
              </a:rPr>
              <a:t>Childrens</a:t>
            </a:r>
            <a:r>
              <a:rPr lang="en-GB" sz="1200" dirty="0">
                <a:latin typeface="Cambria" panose="02040503050406030204" pitchFamily="18" charset="0"/>
                <a:ea typeface="Cambria" panose="02040503050406030204" pitchFamily="18" charset="0"/>
              </a:rPr>
              <a:t> Act 2004</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The Mental Capacity Act 2005 – includes the Deprivation of Liberty Safeguards (</a:t>
            </a:r>
            <a:r>
              <a:rPr lang="en-GB" sz="1200" dirty="0" err="1">
                <a:latin typeface="Cambria" panose="02040503050406030204" pitchFamily="18" charset="0"/>
                <a:ea typeface="Cambria" panose="02040503050406030204" pitchFamily="18" charset="0"/>
              </a:rPr>
              <a:t>DoLS</a:t>
            </a:r>
            <a:r>
              <a:rPr lang="en-GB" sz="1200" dirty="0">
                <a:latin typeface="Cambria" panose="02040503050406030204" pitchFamily="18" charset="0"/>
                <a:ea typeface="Cambria" panose="02040503050406030204" pitchFamily="18" charset="0"/>
              </a:rPr>
              <a:t>)</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Working together to Safeguard Children 2018</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Child Sexual Abuse &amp; Exploitation Guidance</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Health &amp; Social Care Act 2008</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CQC Regulation 15: Premises and equipment</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No Voice Unheard – No Right Ignored 2015</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Autism Strategy 2014</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Children and Families Act SEN 2914</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CQC State of Care 2019</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Good Intentions Good Enough? 2017</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REACH Support for Living</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Right to be Heard 2019</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Serious Case Review, Bethany 2019</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The Real Tenancy Test 2015</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These are our Children – </a:t>
            </a:r>
            <a:r>
              <a:rPr lang="en-GB" sz="1200" dirty="0" err="1">
                <a:latin typeface="Cambria" panose="02040503050406030204" pitchFamily="18" charset="0"/>
                <a:ea typeface="Cambria" panose="02040503050406030204" pitchFamily="18" charset="0"/>
              </a:rPr>
              <a:t>Lenehan</a:t>
            </a:r>
            <a:r>
              <a:rPr lang="en-GB" sz="1200" dirty="0">
                <a:latin typeface="Cambria" panose="02040503050406030204" pitchFamily="18" charset="0"/>
                <a:ea typeface="Cambria" panose="02040503050406030204" pitchFamily="18" charset="0"/>
              </a:rPr>
              <a:t> Report 2017</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Transforming Care National Response 2012</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Valuing People 2001 </a:t>
            </a:r>
          </a:p>
          <a:p>
            <a:pPr marL="171450" indent="-171450">
              <a:buFont typeface="Arial" panose="020B0604020202020204" pitchFamily="34" charset="0"/>
              <a:buChar char="•"/>
            </a:pPr>
            <a:r>
              <a:rPr lang="en-GB" sz="1200" dirty="0">
                <a:latin typeface="Cambria" panose="02040503050406030204" pitchFamily="18" charset="0"/>
                <a:ea typeface="Cambria" panose="02040503050406030204" pitchFamily="18" charset="0"/>
              </a:rPr>
              <a:t>Quality Assessment Framework - Children</a:t>
            </a:r>
          </a:p>
        </p:txBody>
      </p:sp>
      <p:sp>
        <p:nvSpPr>
          <p:cNvPr id="6" name="Rectangle 5"/>
          <p:cNvSpPr/>
          <p:nvPr/>
        </p:nvSpPr>
        <p:spPr>
          <a:xfrm>
            <a:off x="2051720" y="332657"/>
            <a:ext cx="4666580" cy="954107"/>
          </a:xfrm>
          <a:prstGeom prst="rect">
            <a:avLst/>
          </a:prstGeom>
        </p:spPr>
        <p:txBody>
          <a:bodyPr wrap="square">
            <a:spAutoFit/>
          </a:bodyPr>
          <a:lstStyle/>
          <a:p>
            <a:pPr lvl="0" algn="ctr"/>
            <a:r>
              <a:rPr lang="en-GB" sz="2800" b="1" u="sng" dirty="0">
                <a:solidFill>
                  <a:srgbClr val="1F497D">
                    <a:lumMod val="60000"/>
                    <a:lumOff val="40000"/>
                  </a:srgbClr>
                </a:solidFill>
                <a:latin typeface="Cambria" panose="02040503050406030204" pitchFamily="18" charset="0"/>
              </a:rPr>
              <a:t>What is Reach @ Uniquely Different</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05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0EFC6-E6FF-4B37-B131-35452D950857}" type="slidenum">
              <a:rPr lang="en-GB" smtClean="0"/>
              <a:pPr/>
              <a:t>7</a:t>
            </a:fld>
            <a:endParaRPr lang="en-GB"/>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7128" y="3068960"/>
            <a:ext cx="7992888" cy="2862322"/>
          </a:xfrm>
          <a:prstGeom prst="rect">
            <a:avLst/>
          </a:prstGeom>
          <a:noFill/>
        </p:spPr>
        <p:txBody>
          <a:bodyPr wrap="square" rtlCol="0">
            <a:spAutoFit/>
          </a:bodyPr>
          <a:lstStyle/>
          <a:p>
            <a:pPr algn="ctr"/>
            <a:r>
              <a:rPr lang="en-GB" sz="2000" dirty="0">
                <a:solidFill>
                  <a:schemeClr val="tx2">
                    <a:lumMod val="60000"/>
                    <a:lumOff val="40000"/>
                  </a:schemeClr>
                </a:solidFill>
              </a:rPr>
              <a:t>Reach @ Uniquely Different uses CCTV surveillance to monitor certain areas of its premises 24 hours a day to aid the management of the safety and security of service users, staff, visitors, personal and business property. Those areas are limited to the external areas of the building and the communal areas inside the building.  We have a duty under the GDPR to inform of CCTV being in operation.  </a:t>
            </a:r>
          </a:p>
          <a:p>
            <a:pPr algn="ctr"/>
            <a:endParaRPr lang="en-GB" sz="2000" dirty="0">
              <a:solidFill>
                <a:schemeClr val="tx2">
                  <a:lumMod val="60000"/>
                  <a:lumOff val="40000"/>
                </a:schemeClr>
              </a:solidFill>
            </a:endParaRPr>
          </a:p>
          <a:p>
            <a:pPr algn="ctr"/>
            <a:r>
              <a:rPr lang="en-GB" sz="2000" dirty="0">
                <a:solidFill>
                  <a:schemeClr val="tx2">
                    <a:lumMod val="60000"/>
                    <a:lumOff val="40000"/>
                  </a:schemeClr>
                </a:solidFill>
              </a:rPr>
              <a:t>If you do not consent to this, please contact us, otherwise consent will be assumed. </a:t>
            </a:r>
          </a:p>
        </p:txBody>
      </p:sp>
      <p:sp>
        <p:nvSpPr>
          <p:cNvPr id="6" name="TextBox 5"/>
          <p:cNvSpPr txBox="1"/>
          <p:nvPr/>
        </p:nvSpPr>
        <p:spPr>
          <a:xfrm>
            <a:off x="1511234" y="332655"/>
            <a:ext cx="6084676" cy="461665"/>
          </a:xfrm>
          <a:prstGeom prst="rect">
            <a:avLst/>
          </a:prstGeom>
          <a:noFill/>
        </p:spPr>
        <p:txBody>
          <a:bodyPr wrap="square" rtlCol="0">
            <a:spAutoFit/>
          </a:bodyPr>
          <a:lstStyle/>
          <a:p>
            <a:pPr algn="ctr"/>
            <a:r>
              <a:rPr lang="en-GB" sz="2400" dirty="0">
                <a:solidFill>
                  <a:schemeClr val="tx2">
                    <a:lumMod val="60000"/>
                    <a:lumOff val="40000"/>
                  </a:schemeClr>
                </a:solidFill>
                <a:latin typeface="Century" panose="02040604050505020304" pitchFamily="18" charset="0"/>
              </a:rPr>
              <a:t>CCTV in operation</a:t>
            </a:r>
          </a:p>
        </p:txBody>
      </p:sp>
      <p:pic>
        <p:nvPicPr>
          <p:cNvPr id="7" name="Picture 3" descr="C:\Users\MegMileva\AppData\Local\Microsoft\Windows\INetCache\IE\056I7995\Cctv.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95156" y="963810"/>
            <a:ext cx="1916832"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663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043608" y="260648"/>
            <a:ext cx="6768752" cy="523220"/>
          </a:xfrm>
          <a:prstGeom prst="rect">
            <a:avLst/>
          </a:prstGeom>
          <a:noFill/>
        </p:spPr>
        <p:txBody>
          <a:bodyPr wrap="square" rtlCol="0">
            <a:spAutoFit/>
          </a:bodyPr>
          <a:lstStyle/>
          <a:p>
            <a:r>
              <a:rPr lang="en-GB" sz="2800" b="1" u="sng" dirty="0">
                <a:solidFill>
                  <a:schemeClr val="tx2">
                    <a:lumMod val="60000"/>
                    <a:lumOff val="40000"/>
                  </a:schemeClr>
                </a:solidFill>
                <a:latin typeface="Cambria" panose="02040503050406030204" pitchFamily="18" charset="0"/>
              </a:rPr>
              <a:t>What does Uniquely Different look like?</a:t>
            </a:r>
          </a:p>
        </p:txBody>
      </p:sp>
      <p:sp>
        <p:nvSpPr>
          <p:cNvPr id="2" name="Slide Number Placeholder 1"/>
          <p:cNvSpPr>
            <a:spLocks noGrp="1"/>
          </p:cNvSpPr>
          <p:nvPr>
            <p:ph type="sldNum" sz="quarter" idx="12"/>
          </p:nvPr>
        </p:nvSpPr>
        <p:spPr/>
        <p:txBody>
          <a:bodyPr/>
          <a:lstStyle/>
          <a:p>
            <a:fld id="{E430EFC6-E6FF-4B37-B131-35452D950857}" type="slidenum">
              <a:rPr lang="en-GB" smtClean="0"/>
              <a:pPr/>
              <a:t>8</a:t>
            </a:fld>
            <a:endParaRPr lang="en-GB" dirty="0"/>
          </a:p>
        </p:txBody>
      </p:sp>
      <p:pic>
        <p:nvPicPr>
          <p:cNvPr id="14" name="Picture 13" descr="C:\Users\KerriFullwood\Reach Housing\Reach Housing Team Site - Documents\UNIQUELY DIFFERENT\Photos of Meden\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4680" y="783868"/>
            <a:ext cx="2136775" cy="1611630"/>
          </a:xfrm>
          <a:prstGeom prst="rect">
            <a:avLst/>
          </a:prstGeom>
          <a:noFill/>
          <a:ln>
            <a:noFill/>
          </a:ln>
        </p:spPr>
      </p:pic>
      <p:pic>
        <p:nvPicPr>
          <p:cNvPr id="16" name="Picture 15" descr="C:\Users\KerriFullwood\Reach Housing\Reach Housing Team Site - Documents\UNIQUELY DIFFERENT\Photos of Meden\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318" y="2564904"/>
            <a:ext cx="2219960" cy="1618615"/>
          </a:xfrm>
          <a:prstGeom prst="rect">
            <a:avLst/>
          </a:prstGeom>
          <a:noFill/>
          <a:ln>
            <a:noFill/>
          </a:ln>
        </p:spPr>
      </p:pic>
      <p:pic>
        <p:nvPicPr>
          <p:cNvPr id="18" name="Picture 17" descr="C:\Users\KerriFullwood\Reach Housing\Reach Housing Team Site - Documents\UNIQUELY DIFFERENT\Photos of Meden\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2131" y="763100"/>
            <a:ext cx="1460670" cy="1630045"/>
          </a:xfrm>
          <a:prstGeom prst="rect">
            <a:avLst/>
          </a:prstGeom>
          <a:noFill/>
          <a:ln>
            <a:noFill/>
          </a:ln>
        </p:spPr>
      </p:pic>
      <p:pic>
        <p:nvPicPr>
          <p:cNvPr id="19" name="Picture 18">
            <a:extLst>
              <a:ext uri="{FF2B5EF4-FFF2-40B4-BE49-F238E27FC236}">
                <a16:creationId xmlns:a16="http://schemas.microsoft.com/office/drawing/2014/main" id="{23A52687-73FE-4EBC-86A0-6DF2C5E9F106}"/>
              </a:ext>
            </a:extLst>
          </p:cNvPr>
          <p:cNvPicPr/>
          <p:nvPr/>
        </p:nvPicPr>
        <p:blipFill rotWithShape="1">
          <a:blip r:embed="rId5" cstate="print">
            <a:extLst>
              <a:ext uri="{28A0092B-C50C-407E-A947-70E740481C1C}">
                <a14:useLocalDpi xmlns:a14="http://schemas.microsoft.com/office/drawing/2010/main" val="0"/>
              </a:ext>
            </a:extLst>
          </a:blip>
          <a:srcRect r="12106"/>
          <a:stretch/>
        </p:blipFill>
        <p:spPr>
          <a:xfrm>
            <a:off x="156322" y="2564904"/>
            <a:ext cx="2568575" cy="1640205"/>
          </a:xfrm>
          <a:prstGeom prst="rect">
            <a:avLst/>
          </a:prstGeom>
        </p:spPr>
      </p:pic>
      <p:pic>
        <p:nvPicPr>
          <p:cNvPr id="21" name="Picture 20" descr="C:\Users\KerriFullwood\Reach Housing\Reach Housing Team Site - Documents\UNIQUELY DIFFERENT\Photos of Meden\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0771" y="2539504"/>
            <a:ext cx="1759585" cy="1665605"/>
          </a:xfrm>
          <a:prstGeom prst="rect">
            <a:avLst/>
          </a:prstGeom>
          <a:noFill/>
          <a:ln>
            <a:noFill/>
          </a:ln>
        </p:spPr>
      </p:pic>
      <p:pic>
        <p:nvPicPr>
          <p:cNvPr id="22" name="Picture 21" descr="C:\Users\KerriFullwood\Reach Housing\Reach Housing Team Site - Documents\UNIQUELY DIFFERENT\Photos of Meden\1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1712" y="765453"/>
            <a:ext cx="1957705" cy="1630045"/>
          </a:xfrm>
          <a:prstGeom prst="rect">
            <a:avLst/>
          </a:prstGeom>
          <a:noFill/>
          <a:ln>
            <a:noFill/>
          </a:ln>
        </p:spPr>
      </p:pic>
      <p:pic>
        <p:nvPicPr>
          <p:cNvPr id="23" name="Picture 22" descr="C:\Users\KerriFullwood\Reach Housing\Reach Housing Team Site - Documents\UNIQUELY DIFFERENT\Photos of Meden\14.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6061" y="2539186"/>
            <a:ext cx="1494434" cy="1691640"/>
          </a:xfrm>
          <a:prstGeom prst="rect">
            <a:avLst/>
          </a:prstGeom>
          <a:noFill/>
          <a:ln>
            <a:noFill/>
          </a:ln>
        </p:spPr>
      </p:pic>
      <p:pic>
        <p:nvPicPr>
          <p:cNvPr id="24" name="Picture 23">
            <a:extLst>
              <a:ext uri="{FF2B5EF4-FFF2-40B4-BE49-F238E27FC236}">
                <a16:creationId xmlns:a16="http://schemas.microsoft.com/office/drawing/2014/main" id="{E35EE64B-9837-4FF3-A50B-E00D028D7AFA}"/>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56322" y="4364975"/>
            <a:ext cx="2797175" cy="1727835"/>
          </a:xfrm>
          <a:prstGeom prst="rect">
            <a:avLst/>
          </a:prstGeom>
        </p:spPr>
      </p:pic>
      <p:pic>
        <p:nvPicPr>
          <p:cNvPr id="25" name="Picture 24">
            <a:extLst>
              <a:ext uri="{FF2B5EF4-FFF2-40B4-BE49-F238E27FC236}">
                <a16:creationId xmlns:a16="http://schemas.microsoft.com/office/drawing/2014/main" id="{C0212B91-9570-4FAA-A1AA-F96EB7FC2F8A}"/>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3059832" y="4364975"/>
            <a:ext cx="3237865" cy="1727835"/>
          </a:xfrm>
          <a:prstGeom prst="rect">
            <a:avLst/>
          </a:prstGeom>
        </p:spPr>
      </p:pic>
      <p:pic>
        <p:nvPicPr>
          <p:cNvPr id="26" name="Picture 25" descr="C:\Users\KerriFullwood\Reach Housing\Reach Housing Team Site - Documents\UNIQUELY DIFFERENT\Photos of Meden\9.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0776" y="4364975"/>
            <a:ext cx="2232025" cy="1727835"/>
          </a:xfrm>
          <a:prstGeom prst="rect">
            <a:avLst/>
          </a:prstGeom>
          <a:noFill/>
          <a:ln>
            <a:noFill/>
          </a:ln>
        </p:spPr>
      </p:pic>
      <p:sp>
        <p:nvSpPr>
          <p:cNvPr id="5" name="Rectangle 4"/>
          <p:cNvSpPr/>
          <p:nvPr/>
        </p:nvSpPr>
        <p:spPr>
          <a:xfrm>
            <a:off x="3347865" y="6238246"/>
            <a:ext cx="2448272" cy="307777"/>
          </a:xfrm>
          <a:prstGeom prst="rect">
            <a:avLst/>
          </a:prstGeom>
        </p:spPr>
        <p:txBody>
          <a:bodyPr wrap="square">
            <a:spAutoFit/>
          </a:bodyPr>
          <a:lstStyle/>
          <a:p>
            <a:pPr lvl="0"/>
            <a:r>
              <a:rPr lang="en-GB" sz="1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panose="02040503050406030204" pitchFamily="18" charset="0"/>
                <a:ea typeface="Cambria" panose="02040503050406030204" pitchFamily="18" charset="0"/>
              </a:rPr>
              <a:t>Set out COVID-19 friendly</a:t>
            </a:r>
          </a:p>
        </p:txBody>
      </p:sp>
      <p:pic>
        <p:nvPicPr>
          <p:cNvPr id="17"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C:\Users\KerriFullwood\Reach Housing\Reach Housing Team Site - Documents\UNIQUELY DIFFERENT\Photos of Meden\18.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6323" y="783868"/>
            <a:ext cx="2568575" cy="1658620"/>
          </a:xfrm>
          <a:prstGeom prst="rect">
            <a:avLst/>
          </a:prstGeom>
          <a:noFill/>
          <a:ln>
            <a:noFill/>
          </a:ln>
        </p:spPr>
      </p:pic>
    </p:spTree>
    <p:extLst>
      <p:ext uri="{BB962C8B-B14F-4D97-AF65-F5344CB8AC3E}">
        <p14:creationId xmlns:p14="http://schemas.microsoft.com/office/powerpoint/2010/main" val="173811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55676" y="188640"/>
            <a:ext cx="5832648" cy="830997"/>
          </a:xfrm>
          <a:prstGeom prst="rect">
            <a:avLst/>
          </a:prstGeom>
          <a:noFill/>
        </p:spPr>
        <p:txBody>
          <a:bodyPr wrap="square" rtlCol="0">
            <a:spAutoFit/>
          </a:bodyPr>
          <a:lstStyle/>
          <a:p>
            <a:pPr algn="ctr"/>
            <a:r>
              <a:rPr lang="en-GB" sz="2400" b="1" u="sng" dirty="0">
                <a:solidFill>
                  <a:schemeClr val="tx2">
                    <a:lumMod val="60000"/>
                    <a:lumOff val="40000"/>
                  </a:schemeClr>
                </a:solidFill>
                <a:latin typeface="Cambria" panose="02040503050406030204" pitchFamily="18" charset="0"/>
              </a:rPr>
              <a:t>Who will be at Reach @ Uniquely Different?</a:t>
            </a:r>
          </a:p>
        </p:txBody>
      </p:sp>
      <p:sp>
        <p:nvSpPr>
          <p:cNvPr id="3" name="TextBox 2"/>
          <p:cNvSpPr txBox="1"/>
          <p:nvPr/>
        </p:nvSpPr>
        <p:spPr>
          <a:xfrm>
            <a:off x="503548" y="1064978"/>
            <a:ext cx="8136904" cy="5078313"/>
          </a:xfrm>
          <a:prstGeom prst="rect">
            <a:avLst/>
          </a:prstGeom>
          <a:noFill/>
        </p:spPr>
        <p:txBody>
          <a:bodyPr wrap="square" rtlCol="0">
            <a:spAutoFit/>
          </a:bodyPr>
          <a:lstStyle/>
          <a:p>
            <a:pPr marL="285750" indent="-285750">
              <a:buFont typeface="Wingdings" panose="05000000000000000000" pitchFamily="2" charset="2"/>
              <a:buChar char="v"/>
            </a:pPr>
            <a:r>
              <a:rPr lang="en-GB" dirty="0">
                <a:solidFill>
                  <a:schemeClr val="tx2">
                    <a:lumMod val="60000"/>
                    <a:lumOff val="40000"/>
                  </a:schemeClr>
                </a:solidFill>
                <a:latin typeface="Cambria" panose="02040503050406030204" pitchFamily="18" charset="0"/>
              </a:rPr>
              <a:t>There will be other children and teenagers staying at Reach @ Uniquely Different</a:t>
            </a:r>
          </a:p>
          <a:p>
            <a:pPr marL="285750" indent="-285750">
              <a:buFont typeface="Wingdings" panose="05000000000000000000" pitchFamily="2" charset="2"/>
              <a:buChar char="v"/>
            </a:pPr>
            <a:endParaRPr lang="en-GB" dirty="0">
              <a:solidFill>
                <a:schemeClr val="tx2">
                  <a:lumMod val="60000"/>
                  <a:lumOff val="40000"/>
                </a:schemeClr>
              </a:solidFill>
              <a:latin typeface="Cambria" panose="02040503050406030204" pitchFamily="18" charset="0"/>
            </a:endParaRPr>
          </a:p>
          <a:p>
            <a:pPr marL="285750" indent="-285750">
              <a:buFont typeface="Wingdings" panose="05000000000000000000" pitchFamily="2" charset="2"/>
              <a:buChar char="v"/>
            </a:pPr>
            <a:r>
              <a:rPr lang="en-GB" dirty="0">
                <a:solidFill>
                  <a:schemeClr val="tx2">
                    <a:lumMod val="60000"/>
                    <a:lumOff val="40000"/>
                  </a:schemeClr>
                </a:solidFill>
                <a:latin typeface="Cambria" panose="02040503050406030204" pitchFamily="18" charset="0"/>
              </a:rPr>
              <a:t>Family members of children staying may visit and children using the resource centre</a:t>
            </a:r>
          </a:p>
          <a:p>
            <a:pPr marL="285750" indent="-285750">
              <a:buFont typeface="Wingdings" panose="05000000000000000000" pitchFamily="2" charset="2"/>
              <a:buChar char="v"/>
            </a:pPr>
            <a:endParaRPr lang="en-GB" dirty="0">
              <a:solidFill>
                <a:schemeClr val="tx2">
                  <a:lumMod val="60000"/>
                  <a:lumOff val="40000"/>
                </a:schemeClr>
              </a:solidFill>
              <a:latin typeface="Cambria" panose="02040503050406030204" pitchFamily="18" charset="0"/>
            </a:endParaRPr>
          </a:p>
          <a:p>
            <a:pPr marL="285750" indent="-285750">
              <a:buFont typeface="Wingdings" panose="05000000000000000000" pitchFamily="2" charset="2"/>
              <a:buChar char="v"/>
            </a:pPr>
            <a:r>
              <a:rPr lang="en-GB" dirty="0">
                <a:solidFill>
                  <a:schemeClr val="tx2">
                    <a:lumMod val="60000"/>
                    <a:lumOff val="40000"/>
                  </a:schemeClr>
                </a:solidFill>
                <a:latin typeface="Cambria" panose="02040503050406030204" pitchFamily="18" charset="0"/>
              </a:rPr>
              <a:t>There are always your staff around. </a:t>
            </a:r>
          </a:p>
          <a:p>
            <a:endParaRPr lang="en-GB" dirty="0">
              <a:solidFill>
                <a:schemeClr val="tx2">
                  <a:lumMod val="60000"/>
                  <a:lumOff val="40000"/>
                </a:schemeClr>
              </a:solidFill>
              <a:latin typeface="Cambria" panose="02040503050406030204" pitchFamily="18" charset="0"/>
            </a:endParaRPr>
          </a:p>
          <a:p>
            <a:pPr marL="285750" indent="-285750">
              <a:buFont typeface="Wingdings" panose="05000000000000000000" pitchFamily="2" charset="2"/>
              <a:buChar char="v"/>
            </a:pPr>
            <a:r>
              <a:rPr lang="en-GB" dirty="0">
                <a:solidFill>
                  <a:schemeClr val="tx2">
                    <a:lumMod val="60000"/>
                    <a:lumOff val="40000"/>
                  </a:schemeClr>
                </a:solidFill>
                <a:latin typeface="Cambria" panose="02040503050406030204" pitchFamily="18" charset="0"/>
              </a:rPr>
              <a:t>During the day there will be more staff than at night because there are some extra people in the office. </a:t>
            </a:r>
          </a:p>
          <a:p>
            <a:pPr marL="285750" indent="-285750">
              <a:buFont typeface="Wingdings" panose="05000000000000000000" pitchFamily="2" charset="2"/>
              <a:buChar char="v"/>
            </a:pPr>
            <a:endParaRPr lang="en-GB" dirty="0">
              <a:solidFill>
                <a:schemeClr val="tx2">
                  <a:lumMod val="60000"/>
                  <a:lumOff val="40000"/>
                </a:schemeClr>
              </a:solidFill>
              <a:latin typeface="Cambria" panose="02040503050406030204" pitchFamily="18" charset="0"/>
            </a:endParaRPr>
          </a:p>
          <a:p>
            <a:pPr marL="285750" indent="-285750">
              <a:buFont typeface="Wingdings" panose="05000000000000000000" pitchFamily="2" charset="2"/>
              <a:buChar char="v"/>
            </a:pPr>
            <a:r>
              <a:rPr lang="en-GB" dirty="0">
                <a:solidFill>
                  <a:schemeClr val="tx2">
                    <a:lumMod val="60000"/>
                    <a:lumOff val="40000"/>
                  </a:schemeClr>
                </a:solidFill>
                <a:latin typeface="Cambria" panose="02040503050406030204" pitchFamily="18" charset="0"/>
              </a:rPr>
              <a:t>If you want to talk to any of us please do, we are here to help you.</a:t>
            </a:r>
          </a:p>
          <a:p>
            <a:pPr marL="285750" indent="-285750">
              <a:buFont typeface="Wingdings" panose="05000000000000000000" pitchFamily="2" charset="2"/>
              <a:buChar char="v"/>
            </a:pPr>
            <a:endParaRPr lang="en-GB" dirty="0">
              <a:solidFill>
                <a:schemeClr val="tx2">
                  <a:lumMod val="60000"/>
                  <a:lumOff val="40000"/>
                </a:schemeClr>
              </a:solidFill>
              <a:latin typeface="Cambria" panose="02040503050406030204" pitchFamily="18" charset="0"/>
            </a:endParaRPr>
          </a:p>
          <a:p>
            <a:pPr marL="285750" indent="-285750">
              <a:buFont typeface="Wingdings" panose="05000000000000000000" pitchFamily="2" charset="2"/>
              <a:buChar char="v"/>
            </a:pPr>
            <a:r>
              <a:rPr lang="en-GB" dirty="0">
                <a:solidFill>
                  <a:schemeClr val="tx2">
                    <a:lumMod val="60000"/>
                    <a:lumOff val="40000"/>
                  </a:schemeClr>
                </a:solidFill>
                <a:latin typeface="Cambria" panose="02040503050406030204" pitchFamily="18" charset="0"/>
              </a:rPr>
              <a:t>Sometimes it may seem very busy/noisy and there may be people who you don’t know around, staff know who is in the building and no-one is allowed to be there if they shouldn’t be. If you are worried, please tell us.</a:t>
            </a:r>
          </a:p>
          <a:p>
            <a:pPr marL="285750" indent="-285750">
              <a:buFont typeface="Wingdings" panose="05000000000000000000" pitchFamily="2" charset="2"/>
              <a:buChar char="v"/>
            </a:pPr>
            <a:r>
              <a:rPr lang="en-GB" dirty="0">
                <a:solidFill>
                  <a:schemeClr val="tx2">
                    <a:lumMod val="60000"/>
                    <a:lumOff val="40000"/>
                  </a:schemeClr>
                </a:solidFill>
                <a:latin typeface="Cambria" panose="02040503050406030204" pitchFamily="18" charset="0"/>
              </a:rPr>
              <a:t>We make sure that visitors attending have their ‘own space’ and needs.</a:t>
            </a:r>
          </a:p>
          <a:p>
            <a:pPr marL="285750" indent="-285750">
              <a:buFont typeface="Wingdings" panose="05000000000000000000" pitchFamily="2" charset="2"/>
              <a:buChar char="v"/>
            </a:pPr>
            <a:endParaRPr lang="en-GB" dirty="0">
              <a:solidFill>
                <a:schemeClr val="tx2">
                  <a:lumMod val="60000"/>
                  <a:lumOff val="40000"/>
                </a:schemeClr>
              </a:solidFill>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E430EFC6-E6FF-4B37-B131-35452D950857}" type="slidenum">
              <a:rPr lang="en-GB" smtClean="0"/>
              <a:pPr/>
              <a:t>9</a:t>
            </a:fld>
            <a:endParaRPr lang="en-GB"/>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523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83eec6-9096-4d3f-9079-b1d931b8aece">
      <Terms xmlns="http://schemas.microsoft.com/office/infopath/2007/PartnerControls"/>
    </lcf76f155ced4ddcb4097134ff3c332f>
    <TaxCatchAll xmlns="6f71e358-806d-4537-8eb0-6669e84f2c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248DDCB5303A42A6EC6FC6E8BAC0A7" ma:contentTypeVersion="17" ma:contentTypeDescription="Create a new document." ma:contentTypeScope="" ma:versionID="b4fd47cef8cbf2fa88b44a99ba794f28">
  <xsd:schema xmlns:xsd="http://www.w3.org/2001/XMLSchema" xmlns:xs="http://www.w3.org/2001/XMLSchema" xmlns:p="http://schemas.microsoft.com/office/2006/metadata/properties" xmlns:ns2="3283eec6-9096-4d3f-9079-b1d931b8aece" xmlns:ns3="6f71e358-806d-4537-8eb0-6669e84f2cc2" targetNamespace="http://schemas.microsoft.com/office/2006/metadata/properties" ma:root="true" ma:fieldsID="bd9aa5e70ab6eca9bf92bf8ebe0a2503" ns2:_="" ns3:_="">
    <xsd:import namespace="3283eec6-9096-4d3f-9079-b1d931b8aece"/>
    <xsd:import namespace="6f71e358-806d-4537-8eb0-6669e84f2cc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83eec6-9096-4d3f-9079-b1d931b8ae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b2eb60-e44f-41d4-a68e-2377a145605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71e358-806d-4537-8eb0-6669e84f2cc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098f7c9-d9e5-493e-9c97-5762cddbbea0}" ma:internalName="TaxCatchAll" ma:showField="CatchAllData" ma:web="6f71e358-806d-4537-8eb0-6669e84f2cc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B1E229-DDF0-49F5-8138-100AC51E2F7C}">
  <ds:schemaRefs>
    <ds:schemaRef ds:uri="http://schemas.microsoft.com/sharepoint/v3/contenttype/forms"/>
  </ds:schemaRefs>
</ds:datastoreItem>
</file>

<file path=customXml/itemProps2.xml><?xml version="1.0" encoding="utf-8"?>
<ds:datastoreItem xmlns:ds="http://schemas.openxmlformats.org/officeDocument/2006/customXml" ds:itemID="{DAFE5986-395A-469F-99E4-BBB986084E27}">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3283eec6-9096-4d3f-9079-b1d931b8aece"/>
    <ds:schemaRef ds:uri="http://schemas.microsoft.com/office/infopath/2007/PartnerControls"/>
    <ds:schemaRef ds:uri="http://www.w3.org/XML/1998/namespace"/>
    <ds:schemaRef ds:uri="6f71e358-806d-4537-8eb0-6669e84f2cc2"/>
  </ds:schemaRefs>
</ds:datastoreItem>
</file>

<file path=customXml/itemProps3.xml><?xml version="1.0" encoding="utf-8"?>
<ds:datastoreItem xmlns:ds="http://schemas.openxmlformats.org/officeDocument/2006/customXml" ds:itemID="{1B5BE22C-2A5D-40F5-90B0-B2BD6C8863B8}"/>
</file>

<file path=docProps/app.xml><?xml version="1.0" encoding="utf-8"?>
<Properties xmlns="http://schemas.openxmlformats.org/officeDocument/2006/extended-properties" xmlns:vt="http://schemas.openxmlformats.org/officeDocument/2006/docPropsVTypes">
  <TotalTime>1938</TotalTime>
  <Words>1819</Words>
  <Application>Microsoft Office PowerPoint</Application>
  <PresentationFormat>On-screen Show (4:3)</PresentationFormat>
  <Paragraphs>225</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Reach @  Uniquely Different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MJC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Blocks</dc:title>
  <dc:creator>Windows User</dc:creator>
  <cp:lastModifiedBy>Kerri Fullwood</cp:lastModifiedBy>
  <cp:revision>115</cp:revision>
  <cp:lastPrinted>2020-10-02T12:35:13Z</cp:lastPrinted>
  <dcterms:created xsi:type="dcterms:W3CDTF">2014-05-01T13:56:52Z</dcterms:created>
  <dcterms:modified xsi:type="dcterms:W3CDTF">2023-03-02T13:55:52Z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0x01010033248DDCB5303A42A6EC6FC6E8BAC0A7</vt:lpwstr>
  </property>
  <property fmtid="{D5CDD505-2E9C-101B-9397-08002B2CF9AE}" pid="3" name="MediaServiceImageTags">
    <vt:lpwstr/>
  </property>
</Properties>
</file>